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27" r:id="rId3"/>
    <p:sldId id="321" r:id="rId4"/>
    <p:sldId id="318" r:id="rId5"/>
    <p:sldId id="323" r:id="rId6"/>
    <p:sldId id="324" r:id="rId7"/>
    <p:sldId id="334" r:id="rId8"/>
    <p:sldId id="322" r:id="rId9"/>
    <p:sldId id="326" r:id="rId10"/>
    <p:sldId id="330" r:id="rId11"/>
    <p:sldId id="320" r:id="rId12"/>
    <p:sldId id="332" r:id="rId13"/>
    <p:sldId id="333" r:id="rId1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D937A-D4A0-46C4-94BE-537FF5B8C9C8}" type="datetimeFigureOut">
              <a:rPr lang="da-DK" smtClean="0"/>
              <a:t>20-06-2019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B7CE8-71C6-47BB-8BE8-BAB45F736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88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B7CE8-71C6-47BB-8BE8-BAB45F73618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756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B7CE8-71C6-47BB-8BE8-BAB45F73618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756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608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216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342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443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368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439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536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321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352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475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324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22-05-2017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6A6C5-A920-434E-96A4-C068F6F654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600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ammerbugt.dk/Blokhusnor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Nye lokalplaner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cxnSp>
        <p:nvCxnSpPr>
          <p:cNvPr id="7" name="Lige forbindelse 6"/>
          <p:cNvCxnSpPr/>
          <p:nvPr/>
        </p:nvCxnSpPr>
        <p:spPr>
          <a:xfrm>
            <a:off x="2018270" y="3602038"/>
            <a:ext cx="8171935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</p:spTree>
    <p:extLst>
      <p:ext uri="{BB962C8B-B14F-4D97-AF65-F5344CB8AC3E}">
        <p14:creationId xmlns:p14="http://schemas.microsoft.com/office/powerpoint/2010/main" val="324698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6452B3B-5529-4C96-A3C8-BB60F9FD3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0" t="9637" r="19947" b="6271"/>
          <a:stretch/>
        </p:blipFill>
        <p:spPr>
          <a:xfrm>
            <a:off x="0" y="13814"/>
            <a:ext cx="8534400" cy="593057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B043875-E188-4E74-ADCD-573A9A6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61" y="5815651"/>
            <a:ext cx="10515600" cy="1325563"/>
          </a:xfrm>
        </p:spPr>
        <p:txBody>
          <a:bodyPr>
            <a:normAutofit/>
          </a:bodyPr>
          <a:lstStyle/>
          <a:p>
            <a:r>
              <a:rPr lang="da-DK" sz="2800" b="1" dirty="0"/>
              <a:t>Staten ejer fortsat meget - </a:t>
            </a:r>
            <a:r>
              <a:rPr lang="da-DK" sz="2800" b="1" dirty="0" err="1"/>
              <a:t>fredsskov</a:t>
            </a:r>
            <a:br>
              <a:rPr lang="da-DK" sz="2800" b="1" dirty="0"/>
            </a:b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44917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B1477D3-CE20-466A-969E-A47E3760C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6" t="10018" r="11587" b="5230"/>
          <a:stretch/>
        </p:blipFill>
        <p:spPr>
          <a:xfrm>
            <a:off x="1" y="-20408"/>
            <a:ext cx="8872396" cy="5896107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2E6911D-8CA5-4B00-B885-8F176AA6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38218"/>
            <a:ext cx="10515600" cy="1325563"/>
          </a:xfrm>
        </p:spPr>
        <p:txBody>
          <a:bodyPr>
            <a:normAutofit/>
          </a:bodyPr>
          <a:lstStyle/>
          <a:p>
            <a:r>
              <a:rPr lang="da-DK" sz="2800" b="1"/>
              <a:t>Blandet </a:t>
            </a:r>
            <a:r>
              <a:rPr lang="da-DK" sz="2800" b="1" dirty="0"/>
              <a:t>byzone og sommerhusområde </a:t>
            </a:r>
            <a:br>
              <a:rPr lang="da-DK" sz="2800" b="1" dirty="0"/>
            </a:b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16010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34BCFD20-3309-46E6-A8C0-171967953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8" t="9317" r="17116" b="5875"/>
          <a:stretch/>
        </p:blipFill>
        <p:spPr>
          <a:xfrm>
            <a:off x="0" y="38557"/>
            <a:ext cx="8872396" cy="581614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AB26B33-04B1-46A0-982D-684998B3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4519"/>
            <a:ext cx="10515600" cy="1325563"/>
          </a:xfrm>
        </p:spPr>
        <p:txBody>
          <a:bodyPr>
            <a:normAutofit/>
          </a:bodyPr>
          <a:lstStyle/>
          <a:p>
            <a:r>
              <a:rPr lang="da-DK" sz="2800" b="1" dirty="0"/>
              <a:t>Saltum Strandvej mod syd – skal deles i flere lokalplaner</a:t>
            </a:r>
            <a:br>
              <a:rPr lang="da-DK" sz="2800" b="1" dirty="0"/>
            </a:br>
            <a:r>
              <a:rPr lang="da-DK" sz="1800" b="1" dirty="0"/>
              <a:t>Hvide Klit, Fårup Klitvej, Kalundborgvej, </a:t>
            </a:r>
            <a:r>
              <a:rPr lang="da-DK" sz="1800" b="1" dirty="0" err="1"/>
              <a:t>Egernevej</a:t>
            </a:r>
            <a:r>
              <a:rPr lang="da-DK" sz="1800" b="1" dirty="0"/>
              <a:t>, </a:t>
            </a:r>
            <a:r>
              <a:rPr lang="da-DK" sz="1800" b="1" dirty="0" err="1"/>
              <a:t>Taarnefalkevej</a:t>
            </a:r>
            <a:r>
              <a:rPr lang="da-DK" sz="1800" b="1" dirty="0"/>
              <a:t>, Peder </a:t>
            </a:r>
            <a:r>
              <a:rPr lang="da-DK" sz="1800" b="1" dirty="0" err="1"/>
              <a:t>Nielsensvej</a:t>
            </a:r>
            <a:r>
              <a:rPr lang="da-DK" sz="1800" b="1" dirty="0"/>
              <a:t> mv</a:t>
            </a:r>
            <a:br>
              <a:rPr lang="da-DK" sz="2800" b="1" dirty="0"/>
            </a:b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2234328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626" y="628574"/>
            <a:ext cx="9144000" cy="2387600"/>
          </a:xfrm>
        </p:spPr>
        <p:txBody>
          <a:bodyPr/>
          <a:lstStyle/>
          <a:p>
            <a:r>
              <a:rPr lang="da-DK" dirty="0"/>
              <a:t>Nye lokalplaner</a:t>
            </a:r>
            <a:br>
              <a:rPr lang="da-DK" dirty="0"/>
            </a:br>
            <a:r>
              <a:rPr lang="da-DK" dirty="0"/>
              <a:t>2020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94114"/>
            <a:ext cx="9144000" cy="1563686"/>
          </a:xfrm>
        </p:spPr>
        <p:txBody>
          <a:bodyPr>
            <a:normAutofit/>
          </a:bodyPr>
          <a:lstStyle/>
          <a:p>
            <a:r>
              <a:rPr lang="da-DK" dirty="0"/>
              <a:t>Der kommer ingen i 2019</a:t>
            </a:r>
          </a:p>
          <a:p>
            <a:endParaRPr lang="da-DK" dirty="0"/>
          </a:p>
          <a:p>
            <a:r>
              <a:rPr lang="da-DK" dirty="0"/>
              <a:t>Vi modtager gerne ønsker og forslag til indhold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cxnSp>
        <p:nvCxnSpPr>
          <p:cNvPr id="7" name="Lige forbindelse 6"/>
          <p:cNvCxnSpPr/>
          <p:nvPr/>
        </p:nvCxnSpPr>
        <p:spPr>
          <a:xfrm>
            <a:off x="2018270" y="3602038"/>
            <a:ext cx="8171935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</p:spTree>
    <p:extLst>
      <p:ext uri="{BB962C8B-B14F-4D97-AF65-F5344CB8AC3E}">
        <p14:creationId xmlns:p14="http://schemas.microsoft.com/office/powerpoint/2010/main" val="426471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sz="2800" b="1" dirty="0"/>
              <a:t>Nord for Blokhus - 1200 sommerhuse – blev færdige slutningen af 2018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6C1AD65D-47E3-458A-BD6A-0A69A6455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" t="10258" r="1013" b="3146"/>
          <a:stretch/>
        </p:blipFill>
        <p:spPr>
          <a:xfrm>
            <a:off x="838200" y="1327706"/>
            <a:ext cx="9270748" cy="495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1363196-086C-4725-AD49-60E08546F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5" t="16064" r="28156"/>
          <a:stretch/>
        </p:blipFill>
        <p:spPr>
          <a:xfrm>
            <a:off x="9044883" y="4098696"/>
            <a:ext cx="2308917" cy="265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86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sz="2800" b="1" dirty="0"/>
              <a:t>Det er den model der bliver arbejdet videre med.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B11E2C9-8536-49CD-83AC-C5800863A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4" t="13604" r="31733"/>
          <a:stretch/>
        </p:blipFill>
        <p:spPr>
          <a:xfrm>
            <a:off x="1076500" y="1690688"/>
            <a:ext cx="2843651" cy="394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A57CCD4-EC59-4730-A5E6-2D3A2FDFC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4" t="13604" r="31733"/>
          <a:stretch/>
        </p:blipFill>
        <p:spPr>
          <a:xfrm>
            <a:off x="1228900" y="1843088"/>
            <a:ext cx="2843651" cy="394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FCEE9188-33D1-4959-9003-CF9B68531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4" t="13604" r="31733"/>
          <a:stretch/>
        </p:blipFill>
        <p:spPr>
          <a:xfrm>
            <a:off x="1381300" y="1995488"/>
            <a:ext cx="2843651" cy="394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AEFCA482-B099-4CD3-9F7E-D6D4C7588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4" t="13604" r="31733"/>
          <a:stretch/>
        </p:blipFill>
        <p:spPr>
          <a:xfrm>
            <a:off x="1533700" y="2147888"/>
            <a:ext cx="2843651" cy="394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849B8A5-4D0E-478B-9CF3-580D9FDCB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4" t="13604" r="31733"/>
          <a:stretch/>
        </p:blipFill>
        <p:spPr>
          <a:xfrm>
            <a:off x="1686100" y="2300288"/>
            <a:ext cx="2843651" cy="394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94C3F115-3DA2-429F-93C1-53FDB02C7DE5}"/>
              </a:ext>
            </a:extLst>
          </p:cNvPr>
          <p:cNvSpPr txBox="1">
            <a:spLocks/>
          </p:cNvSpPr>
          <p:nvPr/>
        </p:nvSpPr>
        <p:spPr>
          <a:xfrm>
            <a:off x="4996651" y="13982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 dirty="0"/>
              <a:t>Borgermøde i de 5 områder</a:t>
            </a:r>
          </a:p>
          <a:p>
            <a:endParaRPr lang="da-DK" sz="2800" b="1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8B0029D-6B12-4A74-B1CF-E759B1A93E37}"/>
              </a:ext>
            </a:extLst>
          </p:cNvPr>
          <p:cNvSpPr/>
          <p:nvPr/>
        </p:nvSpPr>
        <p:spPr>
          <a:xfrm>
            <a:off x="5004088" y="2061000"/>
            <a:ext cx="4889287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4"/>
              </a:rPr>
              <a:t>http://www.jammerbugt.dk/Blokhusnord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Bevarende lokalplaner med nye muligheder</a:t>
            </a:r>
          </a:p>
          <a:p>
            <a:endParaRPr lang="da-DK" dirty="0"/>
          </a:p>
          <a:p>
            <a:r>
              <a:rPr lang="da-DK" dirty="0"/>
              <a:t>Klimatilpasning</a:t>
            </a:r>
          </a:p>
          <a:p>
            <a:endParaRPr lang="da-DK" dirty="0"/>
          </a:p>
          <a:p>
            <a:r>
              <a:rPr lang="da-DK" dirty="0"/>
              <a:t>Tilpasset landskaber – ikke administrative grænser</a:t>
            </a:r>
          </a:p>
          <a:p>
            <a:endParaRPr lang="da-DK" dirty="0"/>
          </a:p>
          <a:p>
            <a:r>
              <a:rPr lang="da-DK" dirty="0"/>
              <a:t>Aflysning af gamle deklarationer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2736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95829" y="317496"/>
            <a:ext cx="10515600" cy="1325563"/>
          </a:xfrm>
        </p:spPr>
        <p:txBody>
          <a:bodyPr>
            <a:normAutofit/>
          </a:bodyPr>
          <a:lstStyle/>
          <a:p>
            <a:r>
              <a:rPr lang="da-DK" sz="2800" b="1" dirty="0"/>
              <a:t>Landskabsanalyser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342725F1-57EA-4315-A218-8B29CE9DF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0" t="8184" r="27090"/>
          <a:stretch/>
        </p:blipFill>
        <p:spPr>
          <a:xfrm>
            <a:off x="4935335" y="442786"/>
            <a:ext cx="4207962" cy="501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2118CAF-FD31-42FA-B757-86EE57A73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0" t="10957" r="27725"/>
          <a:stretch/>
        </p:blipFill>
        <p:spPr>
          <a:xfrm>
            <a:off x="946841" y="1402443"/>
            <a:ext cx="2525917" cy="296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9695B60-EB9D-4073-A287-013A2F5070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99" t="12531" r="27804"/>
          <a:stretch/>
        </p:blipFill>
        <p:spPr>
          <a:xfrm>
            <a:off x="3291377" y="2997602"/>
            <a:ext cx="2963476" cy="343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60745D1-EC65-45FF-BD47-7BC93C9063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24" t="12442" r="30343"/>
          <a:stretch/>
        </p:blipFill>
        <p:spPr>
          <a:xfrm>
            <a:off x="8669088" y="2997602"/>
            <a:ext cx="2576071" cy="32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7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470497"/>
            <a:ext cx="10515600" cy="1325563"/>
          </a:xfrm>
        </p:spPr>
        <p:txBody>
          <a:bodyPr>
            <a:normAutofit/>
          </a:bodyPr>
          <a:lstStyle/>
          <a:p>
            <a:br>
              <a:rPr lang="da-DK" sz="2800" b="1" dirty="0"/>
            </a:br>
            <a:r>
              <a:rPr lang="da-DK" sz="2800" b="1" i="1" dirty="0"/>
              <a:t>Bevarende planer – med muligheder</a:t>
            </a:r>
            <a:br>
              <a:rPr lang="da-DK" sz="2800" b="1" i="1" dirty="0"/>
            </a:br>
            <a:r>
              <a:rPr lang="da-DK" sz="2800" b="1" i="1" dirty="0"/>
              <a:t>Udgangspunkt i landskabet og bebyggelsen</a:t>
            </a:r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0C85E56B-9F81-4CA7-A49B-C10D7DB66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705444"/>
              </p:ext>
            </p:extLst>
          </p:nvPr>
        </p:nvGraphicFramePr>
        <p:xfrm>
          <a:off x="918424" y="2080927"/>
          <a:ext cx="8127999" cy="358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7697238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993403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02318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Gammel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NY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877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Udstykning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2500 /1250 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Ingen ændring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634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Afstand til skel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5/2,5 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Ingen ændring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34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Højde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4-5 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5 meter (7,5)</a:t>
                      </a:r>
                      <a:br>
                        <a:rPr lang="da-DK" dirty="0"/>
                      </a:br>
                      <a:r>
                        <a:rPr lang="da-DK" dirty="0"/>
                        <a:t>Eksisterende bygningshøjde kan fastholder – også ved nybyggeri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752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Bebyggelsesprocent</a:t>
                      </a:r>
                    </a:p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15 ( altid 100m2)</a:t>
                      </a:r>
                      <a:br>
                        <a:rPr lang="da-DK" dirty="0"/>
                      </a:br>
                      <a:r>
                        <a:rPr lang="da-DK" dirty="0"/>
                        <a:t>max 180 + 50 m2 (230 m2)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256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Facade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2,5/3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 (3,3)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133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945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5353051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1CF5F434-C53A-4A96-982D-739CBF802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604575"/>
              </p:ext>
            </p:extLst>
          </p:nvPr>
        </p:nvGraphicFramePr>
        <p:xfrm>
          <a:off x="838200" y="389482"/>
          <a:ext cx="7940139" cy="2528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1473">
                  <a:extLst>
                    <a:ext uri="{9D8B030D-6E8A-4147-A177-3AD203B41FA5}">
                      <a16:colId xmlns:a16="http://schemas.microsoft.com/office/drawing/2014/main" val="37697238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993403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02318760"/>
                    </a:ext>
                  </a:extLst>
                </a:gridCol>
              </a:tblGrid>
              <a:tr h="315451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Gammel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NY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877284"/>
                  </a:ext>
                </a:extLst>
              </a:tr>
              <a:tr h="315451">
                <a:tc>
                  <a:txBody>
                    <a:bodyPr/>
                    <a:lstStyle/>
                    <a:p>
                      <a:r>
                        <a:rPr lang="da-DK" dirty="0"/>
                        <a:t>Tagform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Sadeltag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Sadeltag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634627"/>
                  </a:ext>
                </a:extLst>
              </a:tr>
              <a:tr h="315451">
                <a:tc>
                  <a:txBody>
                    <a:bodyPr/>
                    <a:lstStyle/>
                    <a:p>
                      <a:r>
                        <a:rPr lang="da-DK" dirty="0"/>
                        <a:t>Tagmateriale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Pap – fibercement – græs – metal 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Ikke teglsten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340840"/>
                  </a:ext>
                </a:extLst>
              </a:tr>
              <a:tr h="552039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rgbClr val="FF0000"/>
                          </a:solidFill>
                        </a:rPr>
                        <a:t>Niveauplan </a:t>
                      </a:r>
                      <a:br>
                        <a:rPr lang="da-DK" dirty="0">
                          <a:solidFill>
                            <a:srgbClr val="FF0000"/>
                          </a:solidFill>
                        </a:rPr>
                      </a:br>
                      <a:r>
                        <a:rPr lang="da-DK" dirty="0">
                          <a:solidFill>
                            <a:srgbClr val="FF0000"/>
                          </a:solidFill>
                        </a:rPr>
                        <a:t>Placering i terræn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752650"/>
                  </a:ext>
                </a:extLst>
              </a:tr>
              <a:tr h="516802">
                <a:tc gridSpan="3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256365"/>
                  </a:ext>
                </a:extLst>
              </a:tr>
            </a:tbl>
          </a:graphicData>
        </a:graphic>
      </p:graphicFrame>
      <p:sp>
        <p:nvSpPr>
          <p:cNvPr id="2" name="Rektangel 1">
            <a:extLst>
              <a:ext uri="{FF2B5EF4-FFF2-40B4-BE49-F238E27FC236}">
                <a16:creationId xmlns:a16="http://schemas.microsoft.com/office/drawing/2014/main" id="{BE44B8BE-84C3-4C44-99F3-7B4DE941E046}"/>
              </a:ext>
            </a:extLst>
          </p:cNvPr>
          <p:cNvSpPr/>
          <p:nvPr/>
        </p:nvSpPr>
        <p:spPr>
          <a:xfrm>
            <a:off x="974756" y="3012013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b="1" dirty="0">
                <a:solidFill>
                  <a:srgbClr val="000000"/>
                </a:solidFill>
                <a:latin typeface="Arial" panose="020B0604020202020204" pitchFamily="34" charset="0"/>
              </a:rPr>
              <a:t>5.2 Placering i terræn</a:t>
            </a:r>
            <a:br>
              <a:rPr lang="da-DK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a-DK" dirty="0">
                <a:solidFill>
                  <a:srgbClr val="000000"/>
                </a:solidFill>
                <a:latin typeface="Arial" panose="020B0604020202020204" pitchFamily="34" charset="0"/>
              </a:rPr>
              <a:t>Ny bebyggelse skal placeres så terrænregulering minimeres og må ikke placeres på klittoppe.</a:t>
            </a:r>
          </a:p>
          <a:p>
            <a:endParaRPr lang="da-DK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dirty="0">
                <a:solidFill>
                  <a:srgbClr val="000000"/>
                </a:solidFill>
                <a:latin typeface="Arial" panose="020B0604020202020204" pitchFamily="34" charset="0"/>
              </a:rPr>
              <a:t>Ved genopførelse på klittoppe må sommerhuset udelukkende opføres på en sokkel med en placering, som tager udgangspunkt i den oprindelige placering og et bebygget areal, som ikke overstiger det oprindelige bebyggede areal.</a:t>
            </a:r>
          </a:p>
          <a:p>
            <a:endParaRPr lang="da-DK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da-DK" dirty="0">
                <a:solidFill>
                  <a:srgbClr val="0070C0"/>
                </a:solidFill>
                <a:latin typeface="Arial" panose="020B0604020202020204" pitchFamily="34" charset="0"/>
              </a:rPr>
              <a:t>Ny bebyggelse skal placeres med udgangspunkt i det for grunden fastlagte niveauplan, som fastlægges af bygningsmyndigheden.</a:t>
            </a:r>
          </a:p>
        </p:txBody>
      </p:sp>
    </p:spTree>
    <p:extLst>
      <p:ext uri="{BB962C8B-B14F-4D97-AF65-F5344CB8AC3E}">
        <p14:creationId xmlns:p14="http://schemas.microsoft.com/office/powerpoint/2010/main" val="259552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5353051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E44B8BE-84C3-4C44-99F3-7B4DE941E046}"/>
              </a:ext>
            </a:extLst>
          </p:cNvPr>
          <p:cNvSpPr/>
          <p:nvPr/>
        </p:nvSpPr>
        <p:spPr>
          <a:xfrm>
            <a:off x="838200" y="461130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a-DK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b="1" dirty="0">
                <a:solidFill>
                  <a:srgbClr val="000000"/>
                </a:solidFill>
                <a:latin typeface="Arial" panose="020B0604020202020204" pitchFamily="34" charset="0"/>
              </a:rPr>
              <a:t>5.3 Niveauplan ( Byggeloven)</a:t>
            </a:r>
          </a:p>
          <a:p>
            <a:endParaRPr lang="da-DK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dirty="0">
                <a:solidFill>
                  <a:srgbClr val="000000"/>
                </a:solidFill>
                <a:latin typeface="Arial" panose="020B0604020202020204" pitchFamily="34" charset="0"/>
              </a:rPr>
              <a:t>Der skal for hver ny sommerhusbebyggelse (inkl. anneks) fastlægges et eller flere niveauplan.</a:t>
            </a:r>
          </a:p>
          <a:p>
            <a:endParaRPr lang="da-DK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i="1" dirty="0">
                <a:solidFill>
                  <a:srgbClr val="000000"/>
                </a:solidFill>
                <a:latin typeface="Arial" panose="020B0604020202020204" pitchFamily="34" charset="0"/>
              </a:rPr>
              <a:t>Niveauplanet fastlægges ud fra:’</a:t>
            </a:r>
          </a:p>
          <a:p>
            <a:endParaRPr lang="da-DK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a-DK" i="1" dirty="0">
                <a:solidFill>
                  <a:srgbClr val="0070C0"/>
                </a:solidFill>
                <a:latin typeface="Arial" panose="020B0604020202020204" pitchFamily="34" charset="0"/>
              </a:rPr>
              <a:t>terræn ved eksisterende bebyggelse på ejendommen,</a:t>
            </a:r>
            <a:br>
              <a:rPr lang="da-DK" i="1" dirty="0">
                <a:solidFill>
                  <a:srgbClr val="0070C0"/>
                </a:solidFill>
                <a:latin typeface="Arial" panose="020B0604020202020204" pitchFamily="34" charset="0"/>
              </a:rPr>
            </a:br>
            <a:endParaRPr lang="da-DK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da-DK" i="1" dirty="0">
                <a:solidFill>
                  <a:srgbClr val="0070C0"/>
                </a:solidFill>
                <a:latin typeface="Arial" panose="020B0604020202020204" pitchFamily="34" charset="0"/>
              </a:rPr>
              <a:t>terrænforholdene på de tilstødende grunde,</a:t>
            </a:r>
            <a:br>
              <a:rPr lang="da-DK" i="1" dirty="0">
                <a:solidFill>
                  <a:srgbClr val="0070C0"/>
                </a:solidFill>
                <a:latin typeface="Arial" panose="020B0604020202020204" pitchFamily="34" charset="0"/>
              </a:rPr>
            </a:br>
            <a:endParaRPr lang="da-DK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da-DK" i="1" dirty="0">
                <a:solidFill>
                  <a:srgbClr val="0070C0"/>
                </a:solidFill>
                <a:latin typeface="Arial" panose="020B0604020202020204" pitchFamily="34" charset="0"/>
              </a:rPr>
              <a:t>karakteren af den omliggende bebyggelse,</a:t>
            </a:r>
            <a:br>
              <a:rPr lang="da-DK" i="1" dirty="0">
                <a:solidFill>
                  <a:srgbClr val="0070C0"/>
                </a:solidFill>
                <a:latin typeface="Arial" panose="020B0604020202020204" pitchFamily="34" charset="0"/>
              </a:rPr>
            </a:br>
            <a:endParaRPr lang="da-DK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da-DK" i="1" dirty="0">
                <a:solidFill>
                  <a:srgbClr val="0070C0"/>
                </a:solidFill>
                <a:latin typeface="Arial" panose="020B0604020202020204" pitchFamily="34" charset="0"/>
              </a:rPr>
              <a:t>at der skal skabes rimelige bebyggelsesmuligheder og adgangsforhold for den pågældende grund, og </a:t>
            </a:r>
            <a:endParaRPr lang="da-DK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da-DK" i="1" dirty="0">
                <a:solidFill>
                  <a:srgbClr val="0070C0"/>
                </a:solidFill>
                <a:latin typeface="Arial" panose="020B0604020202020204" pitchFamily="34" charset="0"/>
              </a:rPr>
              <a:t>at terrænregulering minimeres.</a:t>
            </a:r>
            <a:endParaRPr lang="da-DK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8FB99FE-27E0-42CB-9836-2E82ECD20DB3}"/>
              </a:ext>
            </a:extLst>
          </p:cNvPr>
          <p:cNvSpPr/>
          <p:nvPr/>
        </p:nvSpPr>
        <p:spPr>
          <a:xfrm>
            <a:off x="3714184" y="612131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b="1" dirty="0">
                <a:solidFill>
                  <a:srgbClr val="000000"/>
                </a:solidFill>
                <a:latin typeface="Arial" panose="020B0604020202020204" pitchFamily="34" charset="0"/>
              </a:rPr>
              <a:t>12.1 Kloakering </a:t>
            </a:r>
            <a:r>
              <a:rPr lang="da-DK" b="1" dirty="0">
                <a:solidFill>
                  <a:srgbClr val="FF0000"/>
                </a:solidFill>
                <a:latin typeface="Arial" panose="020B0604020202020204" pitchFamily="34" charset="0"/>
              </a:rPr>
              <a:t>( Ingen vurdering )</a:t>
            </a:r>
            <a:br>
              <a:rPr lang="da-DK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a-DK" dirty="0">
                <a:solidFill>
                  <a:srgbClr val="000000"/>
                </a:solidFill>
                <a:latin typeface="Arial" panose="020B0604020202020204" pitchFamily="34" charset="0"/>
              </a:rPr>
              <a:t>Ny bebyggelse må ikke tages i brug, før bebyggelsen er tilsluttet renseløsning efter Jammerbugt Kommunes anvisninger.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2929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524000" y="-62949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34B20C9-8DE5-41EB-A0B6-CD3B1532C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8" t="8037" r="5455" b="14310"/>
          <a:stretch/>
        </p:blipFill>
        <p:spPr>
          <a:xfrm>
            <a:off x="503221" y="985508"/>
            <a:ext cx="8519818" cy="4600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8C418AD-E847-4633-A52B-79C30F711061}"/>
              </a:ext>
            </a:extLst>
          </p:cNvPr>
          <p:cNvSpPr txBox="1">
            <a:spLocks/>
          </p:cNvSpPr>
          <p:nvPr/>
        </p:nvSpPr>
        <p:spPr>
          <a:xfrm>
            <a:off x="385526" y="222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 dirty="0"/>
              <a:t>Områder der er på ”Listen”</a:t>
            </a:r>
            <a:br>
              <a:rPr lang="da-DK" sz="2800" b="1" dirty="0"/>
            </a:b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17896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833"/>
            <a:ext cx="12192000" cy="2132168"/>
          </a:xfrm>
          <a:prstGeom prst="rect">
            <a:avLst/>
          </a:prstGeom>
        </p:spPr>
      </p:pic>
      <p:sp>
        <p:nvSpPr>
          <p:cNvPr id="8" name="Undertitel 3"/>
          <p:cNvSpPr txBox="1">
            <a:spLocks/>
          </p:cNvSpPr>
          <p:nvPr/>
        </p:nvSpPr>
        <p:spPr>
          <a:xfrm>
            <a:off x="1828800" y="3600451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3600" dirty="0"/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22-05-2017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358440D-AFE0-4EB0-BE58-BAA7899F4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t="8184" r="15344" b="7314"/>
          <a:stretch/>
        </p:blipFill>
        <p:spPr>
          <a:xfrm>
            <a:off x="63374" y="-37722"/>
            <a:ext cx="8600794" cy="5795036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AFBDCD8-7F25-41FB-AE7E-9D51B2B88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21" y="5532437"/>
            <a:ext cx="10515600" cy="1325563"/>
          </a:xfrm>
        </p:spPr>
        <p:txBody>
          <a:bodyPr>
            <a:normAutofit/>
          </a:bodyPr>
          <a:lstStyle/>
          <a:p>
            <a:r>
              <a:rPr lang="da-DK" sz="2800" b="1" dirty="0"/>
              <a:t>Næsten alle grunde solgt af staten</a:t>
            </a:r>
            <a:br>
              <a:rPr lang="da-DK" sz="2800" b="1" dirty="0"/>
            </a:b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010120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220</Words>
  <Application>Microsoft Office PowerPoint</Application>
  <PresentationFormat>Widescreen</PresentationFormat>
  <Paragraphs>87</Paragraphs>
  <Slides>13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Nye lokalplaner</vt:lpstr>
      <vt:lpstr>Nord for Blokhus - 1200 sommerhuse – blev færdige slutningen af 2018</vt:lpstr>
      <vt:lpstr>Det er den model der bliver arbejdet videre med.</vt:lpstr>
      <vt:lpstr>Landskabsanalyser</vt:lpstr>
      <vt:lpstr> Bevarende planer – med muligheder Udgangspunkt i landskabet og bebyggelsen</vt:lpstr>
      <vt:lpstr>PowerPoint-præsentation</vt:lpstr>
      <vt:lpstr>PowerPoint-præsentation</vt:lpstr>
      <vt:lpstr>PowerPoint-præsentation</vt:lpstr>
      <vt:lpstr>Næsten alle grunde solgt af staten </vt:lpstr>
      <vt:lpstr>Staten ejer fortsat meget - fredsskov </vt:lpstr>
      <vt:lpstr>Blandet byzone og sommerhusområde  </vt:lpstr>
      <vt:lpstr>Saltum Strandvej mod syd – skal deles i flere lokalplaner Hvide Klit, Fårup Klitvej, Kalundborgvej, Egernevej, Taarnefalkevej, Peder Nielsensvej mv </vt:lpstr>
      <vt:lpstr>Nye lokalplaner 2020</vt:lpstr>
    </vt:vector>
  </TitlesOfParts>
  <Company>Jammerbugt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Rekreative projekter langs Banestien i Aabybro</dc:title>
  <dc:creator>Andrea Kusevski</dc:creator>
  <cp:lastModifiedBy>Pia Mygind</cp:lastModifiedBy>
  <cp:revision>74</cp:revision>
  <cp:lastPrinted>2019-05-27T12:46:32Z</cp:lastPrinted>
  <dcterms:created xsi:type="dcterms:W3CDTF">2017-05-19T06:29:17Z</dcterms:created>
  <dcterms:modified xsi:type="dcterms:W3CDTF">2019-06-20T08:58:14Z</dcterms:modified>
</cp:coreProperties>
</file>