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7" r:id="rId5"/>
    <p:sldId id="259" r:id="rId6"/>
    <p:sldId id="260" r:id="rId7"/>
    <p:sldId id="261" r:id="rId8"/>
    <p:sldId id="263" r:id="rId9"/>
    <p:sldId id="262" r:id="rId10"/>
    <p:sldId id="264" r:id="rId11"/>
    <p:sldId id="265" r:id="rId12"/>
    <p:sldId id="266" r:id="rId13"/>
    <p:sldId id="267" r:id="rId14"/>
    <p:sldId id="268" r:id="rId15"/>
    <p:sldId id="269" r:id="rId16"/>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3557" autoAdjust="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1605B36-0320-478D-9FA2-A646E3B6E3E6}" type="datetimeFigureOut">
              <a:rPr lang="da-DK" smtClean="0"/>
              <a:t>27-11-2023</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76C91CE-6F4F-4D61-A0B6-33FAAABC84D9}" type="slidenum">
              <a:rPr lang="da-DK" smtClean="0"/>
              <a:t>‹nr.›</a:t>
            </a:fld>
            <a:endParaRPr lang="da-DK"/>
          </a:p>
        </p:txBody>
      </p:sp>
    </p:spTree>
    <p:extLst>
      <p:ext uri="{BB962C8B-B14F-4D97-AF65-F5344CB8AC3E}">
        <p14:creationId xmlns:p14="http://schemas.microsoft.com/office/powerpoint/2010/main" val="1716629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1396800" y="3430800"/>
            <a:ext cx="9396000" cy="735392"/>
          </a:xfrm>
          <a:prstGeom prst="rect">
            <a:avLst/>
          </a:prstGeom>
        </p:spPr>
        <p:txBody>
          <a:bodyPr lIns="216000" tIns="158400" bIns="158400">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lvl1pPr>
              <a:lnSpc>
                <a:spcPct val="80000"/>
              </a:lnSpc>
              <a:defRPr/>
            </a:lvl1pPr>
          </a:lstStyle>
          <a:p>
            <a:fld id="{9187C992-B8B6-47E5-A020-18AED19BB85D}" type="datetime1">
              <a:rPr lang="da-DK" smtClean="0"/>
              <a:t>27-11-2023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6A601085-A43E-4613-952E-45B225519ABB}" type="slidenum">
              <a:rPr lang="da-DK" smtClean="0"/>
              <a:t>‹nr.›</a:t>
            </a:fld>
            <a:endParaRPr lang="da-DK"/>
          </a:p>
        </p:txBody>
      </p:sp>
      <p:sp>
        <p:nvSpPr>
          <p:cNvPr id="12" name="Titel 11">
            <a:extLst>
              <a:ext uri="{FF2B5EF4-FFF2-40B4-BE49-F238E27FC236}">
                <a16:creationId xmlns:a16="http://schemas.microsoft.com/office/drawing/2014/main" id="{4AB96354-929E-4F21-B7BE-50CA7ADFA28C}"/>
              </a:ext>
            </a:extLst>
          </p:cNvPr>
          <p:cNvSpPr>
            <a:spLocks noGrp="1"/>
          </p:cNvSpPr>
          <p:nvPr>
            <p:ph type="title"/>
          </p:nvPr>
        </p:nvSpPr>
        <p:spPr>
          <a:xfrm>
            <a:off x="1396800" y="1080001"/>
            <a:ext cx="9396000" cy="2347200"/>
          </a:xfrm>
        </p:spPr>
        <p:txBody>
          <a:bodyPr wrap="square" lIns="0" rIns="0"/>
          <a:lstStyle>
            <a:lvl1pPr algn="ctr">
              <a:defRPr lang="da-DK" sz="7500" baseline="0" dirty="0"/>
            </a:lvl1pPr>
          </a:lstStyle>
          <a:p>
            <a:r>
              <a:rPr lang="da-DK"/>
              <a:t>Klik for at redigere titeltypografien i masteren</a:t>
            </a:r>
          </a:p>
        </p:txBody>
      </p:sp>
    </p:spTree>
    <p:extLst>
      <p:ext uri="{BB962C8B-B14F-4D97-AF65-F5344CB8AC3E}">
        <p14:creationId xmlns:p14="http://schemas.microsoft.com/office/powerpoint/2010/main" val="263354828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396800" y="1144800"/>
            <a:ext cx="3600000" cy="1141199"/>
          </a:xfrm>
        </p:spPr>
        <p:txBody>
          <a:bodyPr anchor="b"/>
          <a:lstStyle>
            <a:lvl1pPr>
              <a:defRPr sz="3000"/>
            </a:lvl1pPr>
          </a:lstStyle>
          <a:p>
            <a:r>
              <a:rPr lang="da-DK"/>
              <a:t>Klik for at redigere titeltypografien i masteren</a:t>
            </a:r>
          </a:p>
        </p:txBody>
      </p:sp>
      <p:sp>
        <p:nvSpPr>
          <p:cNvPr id="3" name="Pladsholder til billede 2"/>
          <p:cNvSpPr>
            <a:spLocks noGrp="1"/>
          </p:cNvSpPr>
          <p:nvPr>
            <p:ph type="pic" idx="1"/>
          </p:nvPr>
        </p:nvSpPr>
        <p:spPr>
          <a:xfrm>
            <a:off x="5176800" y="1144800"/>
            <a:ext cx="5616000" cy="3996000"/>
          </a:xfrm>
        </p:spPr>
        <p:txBody>
          <a:bodyPr/>
          <a:lstStyle>
            <a:lvl1pPr marL="0" indent="0">
              <a:buNone/>
              <a:defRPr lang="da-DK"/>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5" name="Pladsholder til dato 4"/>
          <p:cNvSpPr>
            <a:spLocks noGrp="1"/>
          </p:cNvSpPr>
          <p:nvPr>
            <p:ph type="dt" sz="half" idx="10"/>
          </p:nvPr>
        </p:nvSpPr>
        <p:spPr/>
        <p:txBody>
          <a:bodyPr/>
          <a:lstStyle/>
          <a:p>
            <a:fld id="{3D52D761-BEC8-4CF0-9447-2B22ABB29E77}" type="datetime1">
              <a:rPr lang="da-DK" smtClean="0"/>
              <a:t>27-11-2023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6A601085-A43E-4613-952E-45B225519ABB}" type="slidenum">
              <a:rPr lang="da-DK" smtClean="0"/>
              <a:t>‹nr.›</a:t>
            </a:fld>
            <a:endParaRPr lang="da-DK"/>
          </a:p>
        </p:txBody>
      </p:sp>
      <p:sp>
        <p:nvSpPr>
          <p:cNvPr id="8" name="Pladsholder til tekst 3">
            <a:extLst>
              <a:ext uri="{FF2B5EF4-FFF2-40B4-BE49-F238E27FC236}">
                <a16:creationId xmlns:a16="http://schemas.microsoft.com/office/drawing/2014/main" id="{6E01BC37-9177-427C-B537-9AD6F9E18922}"/>
              </a:ext>
            </a:extLst>
          </p:cNvPr>
          <p:cNvSpPr>
            <a:spLocks noGrp="1"/>
          </p:cNvSpPr>
          <p:nvPr>
            <p:ph type="body" sz="half" idx="2"/>
          </p:nvPr>
        </p:nvSpPr>
        <p:spPr>
          <a:xfrm>
            <a:off x="1396800" y="2286000"/>
            <a:ext cx="3600000" cy="2854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Tree>
    <p:extLst>
      <p:ext uri="{BB962C8B-B14F-4D97-AF65-F5344CB8AC3E}">
        <p14:creationId xmlns:p14="http://schemas.microsoft.com/office/powerpoint/2010/main" val="113083095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786A94E2-4AE1-4403-A477-151AEBC7C5AB}" type="datetime1">
              <a:rPr lang="da-DK" smtClean="0"/>
              <a:t>27-11-2023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6A601085-A43E-4613-952E-45B225519ABB}" type="slidenum">
              <a:rPr lang="da-DK" smtClean="0"/>
              <a:t>‹nr.›</a:t>
            </a:fld>
            <a:endParaRPr lang="da-DK"/>
          </a:p>
        </p:txBody>
      </p:sp>
      <p:sp>
        <p:nvSpPr>
          <p:cNvPr id="7" name="Titel 1">
            <a:extLst>
              <a:ext uri="{FF2B5EF4-FFF2-40B4-BE49-F238E27FC236}">
                <a16:creationId xmlns:a16="http://schemas.microsoft.com/office/drawing/2014/main" id="{D8557A3F-D4CC-4012-B621-BADA4349DB47}"/>
              </a:ext>
            </a:extLst>
          </p:cNvPr>
          <p:cNvSpPr>
            <a:spLocks noGrp="1"/>
          </p:cNvSpPr>
          <p:nvPr>
            <p:ph type="title"/>
          </p:nvPr>
        </p:nvSpPr>
        <p:spPr>
          <a:xfrm>
            <a:off x="1396800" y="1144800"/>
            <a:ext cx="9396000" cy="576000"/>
          </a:xfrm>
        </p:spPr>
        <p:txBody>
          <a:bodyPr/>
          <a:lstStyle/>
          <a:p>
            <a:r>
              <a:rPr lang="da-DK"/>
              <a:t>Klik for at redigere titeltypografien i masteren</a:t>
            </a:r>
          </a:p>
        </p:txBody>
      </p:sp>
      <p:sp>
        <p:nvSpPr>
          <p:cNvPr id="8" name="Pladsholder til lodret titel 2">
            <a:extLst>
              <a:ext uri="{FF2B5EF4-FFF2-40B4-BE49-F238E27FC236}">
                <a16:creationId xmlns:a16="http://schemas.microsoft.com/office/drawing/2014/main" id="{E72F8561-9AE9-4251-8CB9-4BF33A601B41}"/>
              </a:ext>
            </a:extLst>
          </p:cNvPr>
          <p:cNvSpPr>
            <a:spLocks noGrp="1"/>
          </p:cNvSpPr>
          <p:nvPr>
            <p:ph type="body" orient="vert" idx="1"/>
          </p:nvPr>
        </p:nvSpPr>
        <p:spPr>
          <a:xfrm>
            <a:off x="1396800" y="1720800"/>
            <a:ext cx="9396000" cy="3420000"/>
          </a:xfrm>
        </p:spPr>
        <p:txBody>
          <a:bodyPr vert="eaVert" lIns="108000" tIns="216000" rIns="158400" bIns="21600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407617384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dret titel og teks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DEDF4D62-3499-4060-91E1-C19D76941099}" type="datetime1">
              <a:rPr lang="da-DK" smtClean="0"/>
              <a:t>27-11-2023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6A601085-A43E-4613-952E-45B225519ABB}" type="slidenum">
              <a:rPr lang="da-DK" smtClean="0"/>
              <a:t>‹nr.›</a:t>
            </a:fld>
            <a:endParaRPr lang="da-DK"/>
          </a:p>
        </p:txBody>
      </p:sp>
      <p:sp>
        <p:nvSpPr>
          <p:cNvPr id="7" name="Lodret titel 1">
            <a:extLst>
              <a:ext uri="{FF2B5EF4-FFF2-40B4-BE49-F238E27FC236}">
                <a16:creationId xmlns:a16="http://schemas.microsoft.com/office/drawing/2014/main" id="{643E747B-515E-429C-B213-94C49F193645}"/>
              </a:ext>
            </a:extLst>
          </p:cNvPr>
          <p:cNvSpPr>
            <a:spLocks noGrp="1"/>
          </p:cNvSpPr>
          <p:nvPr>
            <p:ph type="title" orient="vert"/>
          </p:nvPr>
        </p:nvSpPr>
        <p:spPr>
          <a:xfrm>
            <a:off x="9140400" y="1144800"/>
            <a:ext cx="1652400" cy="3996000"/>
          </a:xfrm>
        </p:spPr>
        <p:txBody>
          <a:bodyPr vert="eaVert" lIns="72000" tIns="180000" bIns="72000"/>
          <a:lstStyle/>
          <a:p>
            <a:r>
              <a:rPr lang="da-DK"/>
              <a:t>Klik for at redigere titeltypografien i masteren</a:t>
            </a:r>
          </a:p>
        </p:txBody>
      </p:sp>
      <p:sp>
        <p:nvSpPr>
          <p:cNvPr id="8" name="Pladsholder til lodret titel 2">
            <a:extLst>
              <a:ext uri="{FF2B5EF4-FFF2-40B4-BE49-F238E27FC236}">
                <a16:creationId xmlns:a16="http://schemas.microsoft.com/office/drawing/2014/main" id="{EF5AF446-D2DB-4A8A-82C1-193AD46C0C65}"/>
              </a:ext>
            </a:extLst>
          </p:cNvPr>
          <p:cNvSpPr>
            <a:spLocks noGrp="1"/>
          </p:cNvSpPr>
          <p:nvPr>
            <p:ph type="body" orient="vert" idx="1"/>
          </p:nvPr>
        </p:nvSpPr>
        <p:spPr>
          <a:xfrm>
            <a:off x="1396800" y="1144800"/>
            <a:ext cx="7743600" cy="3996000"/>
          </a:xfrm>
        </p:spPr>
        <p:txBody>
          <a:bodyPr vert="eaVert" lIns="108000" tIns="216000" rIns="158400" bIns="21600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9208910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slide">
    <p:spTree>
      <p:nvGrpSpPr>
        <p:cNvPr id="1" name=""/>
        <p:cNvGrpSpPr/>
        <p:nvPr/>
      </p:nvGrpSpPr>
      <p:grpSpPr>
        <a:xfrm>
          <a:off x="0" y="0"/>
          <a:ext cx="0" cy="0"/>
          <a:chOff x="0" y="0"/>
          <a:chExt cx="0" cy="0"/>
        </a:xfrm>
      </p:grpSpPr>
      <p:grpSp>
        <p:nvGrpSpPr>
          <p:cNvPr id="7" name="Group 8"/>
          <p:cNvGrpSpPr>
            <a:grpSpLocks noChangeAspect="1"/>
          </p:cNvGrpSpPr>
          <p:nvPr userDrawn="1"/>
        </p:nvGrpSpPr>
        <p:grpSpPr bwMode="auto">
          <a:xfrm>
            <a:off x="10745786" y="5765336"/>
            <a:ext cx="949325" cy="655637"/>
            <a:chOff x="7893" y="12911"/>
            <a:chExt cx="2806" cy="1939"/>
          </a:xfrm>
        </p:grpSpPr>
        <p:pic>
          <p:nvPicPr>
            <p:cNvPr id="8" name="Picture 9" descr="Våbenskjoldlogo"/>
            <p:cNvPicPr>
              <a:picLocks noChangeAspect="1" noChangeArrowheads="1"/>
            </p:cNvPicPr>
            <p:nvPr/>
          </p:nvPicPr>
          <p:blipFill>
            <a:blip r:embed="rId2" cstate="print"/>
            <a:srcRect/>
            <a:stretch>
              <a:fillRect/>
            </a:stretch>
          </p:blipFill>
          <p:spPr bwMode="auto">
            <a:xfrm>
              <a:off x="8403" y="12911"/>
              <a:ext cx="2296" cy="1939"/>
            </a:xfrm>
            <a:prstGeom prst="rect">
              <a:avLst/>
            </a:prstGeom>
            <a:noFill/>
            <a:ln w="9525">
              <a:noFill/>
              <a:miter lim="800000"/>
              <a:headEnd/>
              <a:tailEnd/>
            </a:ln>
          </p:spPr>
        </p:pic>
        <p:sp>
          <p:nvSpPr>
            <p:cNvPr id="9" name="Line 10"/>
            <p:cNvSpPr>
              <a:spLocks noChangeAspect="1" noChangeShapeType="1"/>
            </p:cNvSpPr>
            <p:nvPr/>
          </p:nvSpPr>
          <p:spPr bwMode="auto">
            <a:xfrm flipH="1">
              <a:off x="7893" y="12911"/>
              <a:ext cx="6" cy="1928"/>
            </a:xfrm>
            <a:prstGeom prst="line">
              <a:avLst/>
            </a:prstGeom>
            <a:noFill/>
            <a:ln w="9525">
              <a:solidFill>
                <a:srgbClr val="000000"/>
              </a:solidFill>
              <a:round/>
              <a:headEnd/>
              <a:tailEnd/>
            </a:ln>
          </p:spPr>
          <p:txBody>
            <a:bodyPr/>
            <a:lstStyle/>
            <a:p>
              <a:endParaRPr lang="da-DK"/>
            </a:p>
          </p:txBody>
        </p:sp>
      </p:grpSp>
      <p:pic>
        <p:nvPicPr>
          <p:cNvPr id="10" name="Picture 7" descr="Jammer_powerpoint"/>
          <p:cNvPicPr>
            <a:picLocks noChangeAspect="1" noChangeArrowheads="1"/>
          </p:cNvPicPr>
          <p:nvPr userDrawn="1"/>
        </p:nvPicPr>
        <p:blipFill>
          <a:blip r:embed="rId3" cstate="print"/>
          <a:srcRect/>
          <a:stretch>
            <a:fillRect/>
          </a:stretch>
        </p:blipFill>
        <p:spPr bwMode="auto">
          <a:xfrm>
            <a:off x="10396537" y="0"/>
            <a:ext cx="1795463" cy="3259138"/>
          </a:xfrm>
          <a:prstGeom prst="rect">
            <a:avLst/>
          </a:prstGeom>
          <a:noFill/>
        </p:spPr>
      </p:pic>
    </p:spTree>
    <p:extLst>
      <p:ext uri="{BB962C8B-B14F-4D97-AF65-F5344CB8AC3E}">
        <p14:creationId xmlns:p14="http://schemas.microsoft.com/office/powerpoint/2010/main" val="20465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noProof="0"/>
              <a:t>Klik for at redigere titeltypografien i masteren</a:t>
            </a:r>
          </a:p>
        </p:txBody>
      </p:sp>
      <p:sp>
        <p:nvSpPr>
          <p:cNvPr id="3" name="Pladsholder til indhold 2"/>
          <p:cNvSpPr>
            <a:spLocks noGrp="1"/>
          </p:cNvSpPr>
          <p:nvPr>
            <p:ph idx="1"/>
          </p:nvPr>
        </p:nvSpPr>
        <p:spPr>
          <a:xfrm>
            <a:off x="1396799" y="1720800"/>
            <a:ext cx="9396000" cy="3420000"/>
          </a:xfrm>
        </p:spPr>
        <p:txBody>
          <a:bodyPr tIns="158400" numCol="1"/>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D05F6929-6D53-4493-B7C5-4AE1EBFA1465}" type="datetime1">
              <a:rPr lang="da-DK" smtClean="0"/>
              <a:t>27-11-2023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6A601085-A43E-4613-952E-45B225519ABB}" type="slidenum">
              <a:rPr lang="da-DK" smtClean="0"/>
              <a:t>‹nr.›</a:t>
            </a:fld>
            <a:endParaRPr lang="da-DK"/>
          </a:p>
        </p:txBody>
      </p:sp>
    </p:spTree>
    <p:extLst>
      <p:ext uri="{BB962C8B-B14F-4D97-AF65-F5344CB8AC3E}">
        <p14:creationId xmlns:p14="http://schemas.microsoft.com/office/powerpoint/2010/main" val="41894894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lle titel og lille indholdsobjek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396800" y="1144800"/>
            <a:ext cx="5914799" cy="576000"/>
          </a:xfrm>
        </p:spPr>
        <p:txBody>
          <a:bodyPr/>
          <a:lstStyle>
            <a:lvl1pPr>
              <a:defRPr/>
            </a:lvl1pPr>
          </a:lstStyle>
          <a:p>
            <a:r>
              <a:rPr lang="da-DK" noProof="0"/>
              <a:t>Klik for at redigere titeltypografien i masteren</a:t>
            </a:r>
          </a:p>
        </p:txBody>
      </p:sp>
      <p:sp>
        <p:nvSpPr>
          <p:cNvPr id="3" name="Pladsholder til indhold 2"/>
          <p:cNvSpPr>
            <a:spLocks noGrp="1"/>
          </p:cNvSpPr>
          <p:nvPr>
            <p:ph idx="1"/>
          </p:nvPr>
        </p:nvSpPr>
        <p:spPr>
          <a:xfrm>
            <a:off x="1396799" y="1720800"/>
            <a:ext cx="5914800" cy="3420000"/>
          </a:xfrm>
        </p:spPr>
        <p:txBody>
          <a:bodyPr tIns="158400" numCol="1"/>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ED8C7241-F01C-4E73-B53E-99D8F9FD55A8}" type="datetime1">
              <a:rPr lang="da-DK" smtClean="0"/>
              <a:t>27-11-2023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6A601085-A43E-4613-952E-45B225519ABB}" type="slidenum">
              <a:rPr lang="da-DK" smtClean="0"/>
              <a:t>‹nr.›</a:t>
            </a:fld>
            <a:endParaRPr lang="da-DK"/>
          </a:p>
        </p:txBody>
      </p:sp>
    </p:spTree>
    <p:extLst>
      <p:ext uri="{BB962C8B-B14F-4D97-AF65-F5344CB8AC3E}">
        <p14:creationId xmlns:p14="http://schemas.microsoft.com/office/powerpoint/2010/main" val="11639549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1396800" y="1201085"/>
            <a:ext cx="9396000" cy="2787716"/>
          </a:xfrm>
        </p:spPr>
        <p:txBody>
          <a:bodyPr anchor="b"/>
          <a:lstStyle>
            <a:lvl1pPr>
              <a:defRPr sz="5000"/>
            </a:lvl1pPr>
          </a:lstStyle>
          <a:p>
            <a:r>
              <a:rPr lang="da-DK"/>
              <a:t>Klik for at redigere titeltypografien i masteren</a:t>
            </a:r>
          </a:p>
        </p:txBody>
      </p:sp>
      <p:sp>
        <p:nvSpPr>
          <p:cNvPr id="3" name="Pladsholder til tekst 2"/>
          <p:cNvSpPr>
            <a:spLocks noGrp="1"/>
          </p:cNvSpPr>
          <p:nvPr>
            <p:ph type="body" idx="1"/>
          </p:nvPr>
        </p:nvSpPr>
        <p:spPr>
          <a:xfrm>
            <a:off x="1396800" y="3988800"/>
            <a:ext cx="9396000" cy="735392"/>
          </a:xfrm>
        </p:spPr>
        <p:txBody>
          <a:bodyPr tIns="158400" bIns="158400">
            <a:spAutoFit/>
          </a:bodyPr>
          <a:lstStyle>
            <a:lvl1pPr marL="0" indent="0">
              <a:buNone/>
              <a:defRPr lang="da-DK" dirty="0" smtClean="0"/>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p:cNvSpPr>
            <a:spLocks noGrp="1"/>
          </p:cNvSpPr>
          <p:nvPr>
            <p:ph type="dt" sz="half" idx="10"/>
          </p:nvPr>
        </p:nvSpPr>
        <p:spPr/>
        <p:txBody>
          <a:bodyPr/>
          <a:lstStyle/>
          <a:p>
            <a:fld id="{FFE2AE1A-B888-47C9-939B-357641775ADA}" type="datetime1">
              <a:rPr lang="da-DK" smtClean="0"/>
              <a:t>27-11-2023</a:t>
            </a:fld>
            <a:endParaRPr lang="da-DK"/>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6A601085-A43E-4613-952E-45B225519ABB}" type="slidenum">
              <a:rPr lang="da-DK" smtClean="0"/>
              <a:t>‹nr.›</a:t>
            </a:fld>
            <a:endParaRPr lang="da-DK"/>
          </a:p>
        </p:txBody>
      </p:sp>
    </p:spTree>
    <p:extLst>
      <p:ext uri="{BB962C8B-B14F-4D97-AF65-F5344CB8AC3E}">
        <p14:creationId xmlns:p14="http://schemas.microsoft.com/office/powerpoint/2010/main" val="381612394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indhold 2"/>
          <p:cNvSpPr>
            <a:spLocks noGrp="1"/>
          </p:cNvSpPr>
          <p:nvPr>
            <p:ph sz="half" idx="1"/>
          </p:nvPr>
        </p:nvSpPr>
        <p:spPr>
          <a:xfrm>
            <a:off x="1396799" y="1720800"/>
            <a:ext cx="4590000" cy="3420000"/>
          </a:xfrm>
        </p:spPr>
        <p:txBody>
          <a:bodyPr tIns="158400" bIns="15840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209998" y="1720800"/>
            <a:ext cx="4590000" cy="3420000"/>
          </a:xfrm>
        </p:spPr>
        <p:txBody>
          <a:bodyPr tIns="158400" bIns="15840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A1F80637-1C10-4538-95EE-927FC4A184FA}" type="datetime1">
              <a:rPr lang="da-DK" smtClean="0"/>
              <a:t>27-11-2023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6A601085-A43E-4613-952E-45B225519ABB}" type="slidenum">
              <a:rPr lang="da-DK" smtClean="0"/>
              <a:t>‹nr.›</a:t>
            </a:fld>
            <a:endParaRPr lang="da-DK"/>
          </a:p>
        </p:txBody>
      </p:sp>
    </p:spTree>
    <p:extLst>
      <p:ext uri="{BB962C8B-B14F-4D97-AF65-F5344CB8AC3E}">
        <p14:creationId xmlns:p14="http://schemas.microsoft.com/office/powerpoint/2010/main" val="225047159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extLst>
    <p:ext uri="{DCECCB84-F9BA-43D5-87BE-67443E8EF086}">
      <p15:sldGuideLst xmlns:p15="http://schemas.microsoft.com/office/powerpoint/2012/main">
        <p15:guide id="1" orient="horz" pos="261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1396797" y="1720800"/>
            <a:ext cx="4590000" cy="576000"/>
          </a:xfrm>
        </p:spPr>
        <p:txBody>
          <a:bodyPr tIns="36000" bIns="0"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p:cNvSpPr>
            <a:spLocks noGrp="1"/>
          </p:cNvSpPr>
          <p:nvPr>
            <p:ph sz="half" idx="2"/>
          </p:nvPr>
        </p:nvSpPr>
        <p:spPr>
          <a:xfrm>
            <a:off x="1396799" y="2376000"/>
            <a:ext cx="4590000" cy="2746498"/>
          </a:xfrm>
        </p:spPr>
        <p:txBody>
          <a:bodyPr tIns="15840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210000" y="1720800"/>
            <a:ext cx="4590000" cy="576000"/>
          </a:xfrm>
        </p:spPr>
        <p:txBody>
          <a:bodyPr tIns="36000" bIns="0"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p:cNvSpPr>
            <a:spLocks noGrp="1"/>
          </p:cNvSpPr>
          <p:nvPr>
            <p:ph sz="quarter" idx="4"/>
          </p:nvPr>
        </p:nvSpPr>
        <p:spPr>
          <a:xfrm>
            <a:off x="6210000" y="2376000"/>
            <a:ext cx="4590000" cy="2764800"/>
          </a:xfrm>
        </p:spPr>
        <p:txBody>
          <a:bodyPr tIns="15840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37FDF632-4214-4B84-BF9C-5D450BC30E46}" type="datetime1">
              <a:rPr lang="da-DK" smtClean="0"/>
              <a:t>27-11-2023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6A601085-A43E-4613-952E-45B225519ABB}" type="slidenum">
              <a:rPr lang="da-DK" smtClean="0"/>
              <a:t>‹nr.›</a:t>
            </a:fld>
            <a:endParaRPr lang="da-DK"/>
          </a:p>
        </p:txBody>
      </p:sp>
      <p:sp>
        <p:nvSpPr>
          <p:cNvPr id="10" name="Titel 1">
            <a:extLst>
              <a:ext uri="{FF2B5EF4-FFF2-40B4-BE49-F238E27FC236}">
                <a16:creationId xmlns:a16="http://schemas.microsoft.com/office/drawing/2014/main" id="{4D21ECCE-77B7-4C00-9F17-2D15817A035D}"/>
              </a:ext>
            </a:extLst>
          </p:cNvPr>
          <p:cNvSpPr>
            <a:spLocks noGrp="1"/>
          </p:cNvSpPr>
          <p:nvPr>
            <p:ph type="title"/>
          </p:nvPr>
        </p:nvSpPr>
        <p:spPr>
          <a:xfrm>
            <a:off x="1396800" y="1144800"/>
            <a:ext cx="9396000" cy="576000"/>
          </a:xfrm>
        </p:spPr>
        <p:txBody>
          <a:bodyPr/>
          <a:lstStyle/>
          <a:p>
            <a:r>
              <a:rPr lang="da-DK"/>
              <a:t>Klik for at redigere titeltypografien i masteren</a:t>
            </a:r>
          </a:p>
        </p:txBody>
      </p:sp>
    </p:spTree>
    <p:extLst>
      <p:ext uri="{BB962C8B-B14F-4D97-AF65-F5344CB8AC3E}">
        <p14:creationId xmlns:p14="http://schemas.microsoft.com/office/powerpoint/2010/main" val="154758998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dato 2"/>
          <p:cNvSpPr>
            <a:spLocks noGrp="1"/>
          </p:cNvSpPr>
          <p:nvPr>
            <p:ph type="dt" sz="half" idx="10"/>
          </p:nvPr>
        </p:nvSpPr>
        <p:spPr/>
        <p:txBody>
          <a:bodyPr/>
          <a:lstStyle/>
          <a:p>
            <a:fld id="{78092F2B-FE53-4F26-AF3F-3B69B17B1188}" type="datetime1">
              <a:rPr lang="da-DK" smtClean="0"/>
              <a:t>27-11-2023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6A601085-A43E-4613-952E-45B225519ABB}" type="slidenum">
              <a:rPr lang="da-DK" smtClean="0"/>
              <a:t>‹nr.›</a:t>
            </a:fld>
            <a:endParaRPr lang="da-DK"/>
          </a:p>
        </p:txBody>
      </p:sp>
    </p:spTree>
    <p:extLst>
      <p:ext uri="{BB962C8B-B14F-4D97-AF65-F5344CB8AC3E}">
        <p14:creationId xmlns:p14="http://schemas.microsoft.com/office/powerpoint/2010/main" val="205446374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587267DE-3B41-4B1F-9B25-6DF7179B37A0}" type="datetime1">
              <a:rPr lang="da-DK" smtClean="0"/>
              <a:t>27-11-2023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6A601085-A43E-4613-952E-45B225519ABB}" type="slidenum">
              <a:rPr lang="da-DK" smtClean="0"/>
              <a:t>‹nr.›</a:t>
            </a:fld>
            <a:endParaRPr lang="da-DK"/>
          </a:p>
        </p:txBody>
      </p:sp>
    </p:spTree>
    <p:extLst>
      <p:ext uri="{BB962C8B-B14F-4D97-AF65-F5344CB8AC3E}">
        <p14:creationId xmlns:p14="http://schemas.microsoft.com/office/powerpoint/2010/main" val="418203769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396800" y="1144800"/>
            <a:ext cx="3600000" cy="1141200"/>
          </a:xfrm>
        </p:spPr>
        <p:txBody>
          <a:bodyPr anchor="b"/>
          <a:lstStyle>
            <a:lvl1pPr>
              <a:defRPr sz="3000"/>
            </a:lvl1pPr>
          </a:lstStyle>
          <a:p>
            <a:r>
              <a:rPr lang="da-DK"/>
              <a:t>Klik for at redigere titeltypografien i masteren</a:t>
            </a:r>
          </a:p>
        </p:txBody>
      </p:sp>
      <p:sp>
        <p:nvSpPr>
          <p:cNvPr id="3" name="Pladsholder til indhold 2"/>
          <p:cNvSpPr>
            <a:spLocks noGrp="1"/>
          </p:cNvSpPr>
          <p:nvPr>
            <p:ph idx="1"/>
          </p:nvPr>
        </p:nvSpPr>
        <p:spPr>
          <a:xfrm>
            <a:off x="5176800" y="1144800"/>
            <a:ext cx="5616000" cy="3996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1396800" y="2286000"/>
            <a:ext cx="3600000" cy="2854800"/>
          </a:xfrm>
        </p:spPr>
        <p:txBody>
          <a:bodyPr wrap="square">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p:cNvSpPr>
            <a:spLocks noGrp="1"/>
          </p:cNvSpPr>
          <p:nvPr>
            <p:ph type="dt" sz="half" idx="10"/>
          </p:nvPr>
        </p:nvSpPr>
        <p:spPr/>
        <p:txBody>
          <a:bodyPr/>
          <a:lstStyle/>
          <a:p>
            <a:fld id="{2E44CB4E-4C80-493D-AD21-AE8822C08E1B}" type="datetime1">
              <a:rPr lang="da-DK" smtClean="0"/>
              <a:t>27-11-2023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6A601085-A43E-4613-952E-45B225519ABB}" type="slidenum">
              <a:rPr lang="da-DK" smtClean="0"/>
              <a:t>‹nr.›</a:t>
            </a:fld>
            <a:endParaRPr lang="da-DK"/>
          </a:p>
        </p:txBody>
      </p:sp>
    </p:spTree>
    <p:extLst>
      <p:ext uri="{BB962C8B-B14F-4D97-AF65-F5344CB8AC3E}">
        <p14:creationId xmlns:p14="http://schemas.microsoft.com/office/powerpoint/2010/main" val="220761732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www.jammerbugt.dk/" TargetMode="Externa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396800" y="1144800"/>
            <a:ext cx="9396000" cy="576000"/>
          </a:xfrm>
          <a:prstGeom prst="rect">
            <a:avLst/>
          </a:prstGeom>
        </p:spPr>
        <p:txBody>
          <a:bodyPr vert="horz" lIns="180000" tIns="72000" rIns="72000" bIns="72000" rtlCol="0" anchor="b" anchorCtr="0">
            <a:noAutofit/>
          </a:bodyPr>
          <a:lstStyle/>
          <a:p>
            <a:r>
              <a:rPr lang="da-DK"/>
              <a:t>KLIK FOR AT REDIGERE I MASTER</a:t>
            </a:r>
          </a:p>
        </p:txBody>
      </p:sp>
      <p:sp>
        <p:nvSpPr>
          <p:cNvPr id="3" name="Pladsholder til tekst 2"/>
          <p:cNvSpPr>
            <a:spLocks noGrp="1"/>
          </p:cNvSpPr>
          <p:nvPr>
            <p:ph type="body" idx="1"/>
          </p:nvPr>
        </p:nvSpPr>
        <p:spPr>
          <a:xfrm>
            <a:off x="1396800" y="1720800"/>
            <a:ext cx="9396000" cy="3420000"/>
          </a:xfrm>
          <a:prstGeom prst="rect">
            <a:avLst/>
          </a:prstGeom>
          <a:effectLst>
            <a:outerShdw blurRad="406400" dist="203200" dir="5400000" algn="t" rotWithShape="0">
              <a:prstClr val="black">
                <a:alpha val="50000"/>
              </a:prstClr>
            </a:outerShdw>
          </a:effectLst>
        </p:spPr>
        <p:style>
          <a:lnRef idx="0">
            <a:scrgbClr r="0" g="0" b="0"/>
          </a:lnRef>
          <a:fillRef idx="1001">
            <a:schemeClr val="lt1"/>
          </a:fillRef>
          <a:effectRef idx="0">
            <a:scrgbClr r="0" g="0" b="0"/>
          </a:effectRef>
          <a:fontRef idx="major"/>
        </p:style>
        <p:txBody>
          <a:bodyPr vert="horz" lIns="216000" tIns="158400" rIns="216000" bIns="10800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10800000" y="5490000"/>
            <a:ext cx="1224000" cy="288000"/>
          </a:xfrm>
          <a:prstGeom prst="rect">
            <a:avLst/>
          </a:prstGeom>
        </p:spPr>
        <p:txBody>
          <a:bodyPr vert="horz" lIns="198000" tIns="72000" rIns="91440" bIns="72000" rtlCol="0" anchor="ctr"/>
          <a:lstStyle>
            <a:lvl1pPr algn="l">
              <a:lnSpc>
                <a:spcPct val="80000"/>
              </a:lnSpc>
              <a:defRPr sz="1000">
                <a:solidFill>
                  <a:schemeClr val="accent1"/>
                </a:solidFill>
              </a:defRPr>
            </a:lvl1pPr>
          </a:lstStyle>
          <a:p>
            <a:fld id="{0EDF64AA-433B-4992-89F0-B91B136BBD81}" type="datetime1">
              <a:rPr lang="da-DK" smtClean="0"/>
              <a:t>27-11-2023</a:t>
            </a:fld>
            <a:endParaRPr lang="da-DK"/>
          </a:p>
        </p:txBody>
      </p:sp>
      <p:sp>
        <p:nvSpPr>
          <p:cNvPr id="5" name="Pladsholder til sidefod 4"/>
          <p:cNvSpPr>
            <a:spLocks noGrp="1"/>
          </p:cNvSpPr>
          <p:nvPr>
            <p:ph type="ftr" sz="quarter" idx="3"/>
          </p:nvPr>
        </p:nvSpPr>
        <p:spPr>
          <a:xfrm>
            <a:off x="1396800" y="5490000"/>
            <a:ext cx="9396000" cy="288000"/>
          </a:xfrm>
          <a:prstGeom prst="rect">
            <a:avLst/>
          </a:prstGeom>
        </p:spPr>
        <p:txBody>
          <a:bodyPr vert="horz" lIns="216000" tIns="72000" rIns="216000" bIns="72000" rtlCol="0" anchor="ctr"/>
          <a:lstStyle>
            <a:lvl1pPr algn="l">
              <a:defRPr sz="1000">
                <a:solidFill>
                  <a:schemeClr val="accent1"/>
                </a:solidFill>
              </a:defRPr>
            </a:lvl1pPr>
          </a:lstStyle>
          <a:p>
            <a:endParaRPr lang="da-DK"/>
          </a:p>
        </p:txBody>
      </p:sp>
      <p:sp>
        <p:nvSpPr>
          <p:cNvPr id="6" name="Pladsholder til slidenummer 5"/>
          <p:cNvSpPr>
            <a:spLocks noGrp="1"/>
          </p:cNvSpPr>
          <p:nvPr>
            <p:ph type="sldNum" sz="quarter" idx="4"/>
          </p:nvPr>
        </p:nvSpPr>
        <p:spPr>
          <a:xfrm>
            <a:off x="10800000" y="5302800"/>
            <a:ext cx="1224000" cy="288000"/>
          </a:xfrm>
          <a:prstGeom prst="rect">
            <a:avLst/>
          </a:prstGeom>
        </p:spPr>
        <p:txBody>
          <a:bodyPr vert="horz" lIns="198000" tIns="72000" rIns="90000" bIns="72000" rtlCol="0" anchor="ctr"/>
          <a:lstStyle>
            <a:lvl1pPr algn="l">
              <a:defRPr sz="1000">
                <a:solidFill>
                  <a:schemeClr val="accent1"/>
                </a:solidFill>
              </a:defRPr>
            </a:lvl1pPr>
          </a:lstStyle>
          <a:p>
            <a:fld id="{6A601085-A43E-4613-952E-45B225519ABB}" type="slidenum">
              <a:rPr lang="da-DK" smtClean="0"/>
              <a:pPr/>
              <a:t>‹nr.›</a:t>
            </a:fld>
            <a:endParaRPr lang="da-DK"/>
          </a:p>
        </p:txBody>
      </p:sp>
      <p:pic>
        <p:nvPicPr>
          <p:cNvPr id="18" name="Billede 17">
            <a:extLst>
              <a:ext uri="{FF2B5EF4-FFF2-40B4-BE49-F238E27FC236}">
                <a16:creationId xmlns:a16="http://schemas.microsoft.com/office/drawing/2014/main" id="{1F52717E-F389-49D9-BF9F-7362D90A942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968802"/>
            <a:ext cx="12192000" cy="893608"/>
          </a:xfrm>
          <a:prstGeom prst="rect">
            <a:avLst/>
          </a:prstGeom>
        </p:spPr>
      </p:pic>
      <p:pic>
        <p:nvPicPr>
          <p:cNvPr id="20" name="Billede 19">
            <a:extLst>
              <a:ext uri="{FF2B5EF4-FFF2-40B4-BE49-F238E27FC236}">
                <a16:creationId xmlns:a16="http://schemas.microsoft.com/office/drawing/2014/main" id="{C7DEE327-7051-4CF0-B925-A85972971FD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800001" y="5778000"/>
            <a:ext cx="1227767" cy="1083738"/>
          </a:xfrm>
          <a:prstGeom prst="rect">
            <a:avLst/>
          </a:prstGeom>
          <a:effectLst>
            <a:outerShdw blurRad="406400" dist="203200" dir="5400000" algn="ctr" rotWithShape="0">
              <a:srgbClr val="000000">
                <a:alpha val="50000"/>
              </a:srgbClr>
            </a:outerShdw>
          </a:effectLst>
        </p:spPr>
      </p:pic>
      <p:sp>
        <p:nvSpPr>
          <p:cNvPr id="7" name="Rektangel 6">
            <a:hlinkClick r:id="" action="ppaction://hlinkshowjump?jump=previousslide"/>
            <a:extLst>
              <a:ext uri="{FF2B5EF4-FFF2-40B4-BE49-F238E27FC236}">
                <a16:creationId xmlns:a16="http://schemas.microsoft.com/office/drawing/2014/main" id="{8C98AF03-3C24-441B-B915-5B3BE5E56E2A}"/>
              </a:ext>
            </a:extLst>
          </p:cNvPr>
          <p:cNvSpPr/>
          <p:nvPr userDrawn="1"/>
        </p:nvSpPr>
        <p:spPr>
          <a:xfrm>
            <a:off x="0" y="0"/>
            <a:ext cx="13967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hlinkClick r:id="" action="ppaction://hlinkshowjump?jump=nextslide"/>
            <a:extLst>
              <a:ext uri="{FF2B5EF4-FFF2-40B4-BE49-F238E27FC236}">
                <a16:creationId xmlns:a16="http://schemas.microsoft.com/office/drawing/2014/main" id="{CF33B15B-DA0A-426C-AF84-09A5BE0195D5}"/>
              </a:ext>
            </a:extLst>
          </p:cNvPr>
          <p:cNvSpPr/>
          <p:nvPr userDrawn="1"/>
        </p:nvSpPr>
        <p:spPr>
          <a:xfrm>
            <a:off x="10792800" y="0"/>
            <a:ext cx="1396799" cy="5777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a:hlinkClick r:id="rId17"/>
            <a:extLst>
              <a:ext uri="{FF2B5EF4-FFF2-40B4-BE49-F238E27FC236}">
                <a16:creationId xmlns:a16="http://schemas.microsoft.com/office/drawing/2014/main" id="{819DC552-4F42-47F1-ABA0-7B14596CA238}"/>
              </a:ext>
            </a:extLst>
          </p:cNvPr>
          <p:cNvSpPr/>
          <p:nvPr userDrawn="1"/>
        </p:nvSpPr>
        <p:spPr>
          <a:xfrm>
            <a:off x="10800000" y="5777327"/>
            <a:ext cx="1396799" cy="1084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054381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883978" y="1274564"/>
            <a:ext cx="9539910" cy="3570208"/>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5400" b="1" dirty="0">
                <a:solidFill>
                  <a:srgbClr val="314A5C"/>
                </a:solidFill>
                <a:latin typeface="Arial"/>
                <a:cs typeface="Arial"/>
              </a:rPr>
              <a:t>Ligeløn</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2400" b="1" dirty="0">
                <a:solidFill>
                  <a:srgbClr val="314A5C"/>
                </a:solidFill>
                <a:latin typeface="Arial" charset="0"/>
              </a:rPr>
              <a:t>Oplæg til Ligestillingsudvalget 17.11.23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400" b="1" i="1" u="none" strike="noStrike" kern="1200" cap="none" spc="0" normalizeH="0" baseline="0" noProof="0" dirty="0">
              <a:ln>
                <a:noFill/>
              </a:ln>
              <a:solidFill>
                <a:srgbClr val="314A5C"/>
              </a:solidFill>
              <a:effectLst/>
              <a:uLnTx/>
              <a:uFillTx/>
              <a:latin typeface="Arial"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3600" b="1" i="1" u="none" strike="noStrike" kern="1200" cap="none" spc="0" normalizeH="0" baseline="0" noProof="0" dirty="0">
              <a:ln>
                <a:noFill/>
              </a:ln>
              <a:solidFill>
                <a:srgbClr val="314A5C"/>
              </a:solidFill>
              <a:effectLst/>
              <a:uLnTx/>
              <a:uFillTx/>
              <a:latin typeface="Arial"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da-DK" sz="4400" b="1" i="0" u="none" strike="noStrike" kern="1200" cap="none" spc="0" normalizeH="0" baseline="0" noProof="0" dirty="0">
                <a:ln>
                  <a:noFill/>
                </a:ln>
                <a:solidFill>
                  <a:srgbClr val="314A5C"/>
                </a:solidFill>
                <a:effectLst/>
                <a:uLnTx/>
                <a:uFillTx/>
                <a:latin typeface="Arial" charset="0"/>
                <a:ea typeface="+mn-ea"/>
                <a:cs typeface="+mn-cs"/>
              </a:rPr>
            </a:br>
            <a:endParaRPr kumimoji="0" lang="da-DK" sz="4400" b="1" i="0" u="none" strike="noStrike" kern="1200" cap="none" spc="0" normalizeH="0" baseline="0" noProof="0" dirty="0">
              <a:ln>
                <a:noFill/>
              </a:ln>
              <a:solidFill>
                <a:srgbClr val="314A5C"/>
              </a:solidFill>
              <a:effectLst/>
              <a:uLnTx/>
              <a:uFillTx/>
              <a:latin typeface="Arial"/>
              <a:ea typeface="+mn-ea"/>
              <a:cs typeface="Calibri"/>
            </a:endParaRPr>
          </a:p>
        </p:txBody>
      </p:sp>
    </p:spTree>
    <p:extLst>
      <p:ext uri="{BB962C8B-B14F-4D97-AF65-F5344CB8AC3E}">
        <p14:creationId xmlns:p14="http://schemas.microsoft.com/office/powerpoint/2010/main" val="135762475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A92E9-21F8-88D8-AF36-0DB094771181}"/>
              </a:ext>
            </a:extLst>
          </p:cNvPr>
          <p:cNvSpPr>
            <a:spLocks noGrp="1"/>
          </p:cNvSpPr>
          <p:nvPr>
            <p:ph type="title"/>
          </p:nvPr>
        </p:nvSpPr>
        <p:spPr>
          <a:xfrm>
            <a:off x="1396800" y="1144800"/>
            <a:ext cx="9396000" cy="576000"/>
          </a:xfrm>
        </p:spPr>
        <p:txBody>
          <a:bodyPr anchor="b">
            <a:normAutofit/>
          </a:bodyPr>
          <a:lstStyle/>
          <a:p>
            <a:r>
              <a:rPr lang="da-DK" sz="3100"/>
              <a:t>ligelønsanalyse</a:t>
            </a:r>
          </a:p>
        </p:txBody>
      </p:sp>
      <p:pic>
        <p:nvPicPr>
          <p:cNvPr id="5" name="Pladsholder til indhold 4">
            <a:extLst>
              <a:ext uri="{FF2B5EF4-FFF2-40B4-BE49-F238E27FC236}">
                <a16:creationId xmlns:a16="http://schemas.microsoft.com/office/drawing/2014/main" id="{3E96E847-26D6-46C4-E204-EDD4555AEEF3}"/>
              </a:ext>
            </a:extLst>
          </p:cNvPr>
          <p:cNvPicPr>
            <a:picLocks noGrp="1" noChangeAspect="1"/>
          </p:cNvPicPr>
          <p:nvPr>
            <p:ph idx="1"/>
          </p:nvPr>
        </p:nvPicPr>
        <p:blipFill>
          <a:blip r:embed="rId2"/>
          <a:stretch>
            <a:fillRect/>
          </a:stretch>
        </p:blipFill>
        <p:spPr>
          <a:xfrm>
            <a:off x="1819800" y="1720800"/>
            <a:ext cx="8549998" cy="3420000"/>
          </a:xfrm>
          <a:noFill/>
        </p:spPr>
      </p:pic>
    </p:spTree>
    <p:extLst>
      <p:ext uri="{BB962C8B-B14F-4D97-AF65-F5344CB8AC3E}">
        <p14:creationId xmlns:p14="http://schemas.microsoft.com/office/powerpoint/2010/main" val="49492670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8FD749-430A-9A6F-946F-981005B7885E}"/>
              </a:ext>
            </a:extLst>
          </p:cNvPr>
          <p:cNvSpPr>
            <a:spLocks noGrp="1"/>
          </p:cNvSpPr>
          <p:nvPr>
            <p:ph type="title"/>
          </p:nvPr>
        </p:nvSpPr>
        <p:spPr>
          <a:xfrm>
            <a:off x="1396800" y="1144800"/>
            <a:ext cx="9396000" cy="576000"/>
          </a:xfrm>
        </p:spPr>
        <p:txBody>
          <a:bodyPr/>
          <a:lstStyle/>
          <a:p>
            <a:r>
              <a:rPr lang="en-US" dirty="0" err="1"/>
              <a:t>Jammerbugt</a:t>
            </a:r>
            <a:r>
              <a:rPr lang="en-US" dirty="0"/>
              <a:t> </a:t>
            </a:r>
            <a:r>
              <a:rPr lang="en-US" dirty="0" err="1"/>
              <a:t>kommune</a:t>
            </a:r>
            <a:endParaRPr lang="en-US" dirty="0"/>
          </a:p>
        </p:txBody>
      </p:sp>
      <p:pic>
        <p:nvPicPr>
          <p:cNvPr id="5" name="Pladsholder til indhold 4">
            <a:extLst>
              <a:ext uri="{FF2B5EF4-FFF2-40B4-BE49-F238E27FC236}">
                <a16:creationId xmlns:a16="http://schemas.microsoft.com/office/drawing/2014/main" id="{0E10FCA9-4102-0179-D8AC-6745789DDB63}"/>
              </a:ext>
            </a:extLst>
          </p:cNvPr>
          <p:cNvPicPr>
            <a:picLocks noGrp="1" noChangeAspect="1"/>
          </p:cNvPicPr>
          <p:nvPr>
            <p:ph idx="1"/>
          </p:nvPr>
        </p:nvPicPr>
        <p:blipFill>
          <a:blip r:embed="rId2"/>
          <a:stretch>
            <a:fillRect/>
          </a:stretch>
        </p:blipFill>
        <p:spPr>
          <a:xfrm>
            <a:off x="1396799" y="2138850"/>
            <a:ext cx="9396000" cy="2583899"/>
          </a:xfrm>
          <a:noFill/>
        </p:spPr>
      </p:pic>
    </p:spTree>
    <p:extLst>
      <p:ext uri="{BB962C8B-B14F-4D97-AF65-F5344CB8AC3E}">
        <p14:creationId xmlns:p14="http://schemas.microsoft.com/office/powerpoint/2010/main" val="391809501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4E541-78E3-3E2D-98AA-308696DEDCD5}"/>
              </a:ext>
            </a:extLst>
          </p:cNvPr>
          <p:cNvSpPr>
            <a:spLocks noGrp="1"/>
          </p:cNvSpPr>
          <p:nvPr>
            <p:ph type="title"/>
          </p:nvPr>
        </p:nvSpPr>
        <p:spPr/>
        <p:txBody>
          <a:bodyPr/>
          <a:lstStyle/>
          <a:p>
            <a:endParaRPr lang="da-DK"/>
          </a:p>
        </p:txBody>
      </p:sp>
      <p:pic>
        <p:nvPicPr>
          <p:cNvPr id="7" name="Pladsholder til indhold 6">
            <a:extLst>
              <a:ext uri="{FF2B5EF4-FFF2-40B4-BE49-F238E27FC236}">
                <a16:creationId xmlns:a16="http://schemas.microsoft.com/office/drawing/2014/main" id="{CBDCBA6D-D2B8-E4D7-83EC-A081A4BCAB21}"/>
              </a:ext>
            </a:extLst>
          </p:cNvPr>
          <p:cNvPicPr>
            <a:picLocks noGrp="1" noChangeAspect="1"/>
          </p:cNvPicPr>
          <p:nvPr>
            <p:ph idx="1"/>
          </p:nvPr>
        </p:nvPicPr>
        <p:blipFill>
          <a:blip r:embed="rId2"/>
          <a:stretch>
            <a:fillRect/>
          </a:stretch>
        </p:blipFill>
        <p:spPr>
          <a:xfrm>
            <a:off x="3052472" y="501196"/>
            <a:ext cx="6084655" cy="5212004"/>
          </a:xfrm>
        </p:spPr>
      </p:pic>
    </p:spTree>
    <p:extLst>
      <p:ext uri="{BB962C8B-B14F-4D97-AF65-F5344CB8AC3E}">
        <p14:creationId xmlns:p14="http://schemas.microsoft.com/office/powerpoint/2010/main" val="227897114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1D006C-21FC-486E-5498-8FE8542BF9B8}"/>
              </a:ext>
            </a:extLst>
          </p:cNvPr>
          <p:cNvSpPr>
            <a:spLocks noGrp="1"/>
          </p:cNvSpPr>
          <p:nvPr>
            <p:ph type="title"/>
          </p:nvPr>
        </p:nvSpPr>
        <p:spPr/>
        <p:txBody>
          <a:bodyPr/>
          <a:lstStyle/>
          <a:p>
            <a:r>
              <a:rPr lang="da-DK" sz="2800" dirty="0"/>
              <a:t>dagsorden</a:t>
            </a:r>
          </a:p>
        </p:txBody>
      </p:sp>
      <p:sp>
        <p:nvSpPr>
          <p:cNvPr id="3" name="Pladsholder til indhold 2">
            <a:extLst>
              <a:ext uri="{FF2B5EF4-FFF2-40B4-BE49-F238E27FC236}">
                <a16:creationId xmlns:a16="http://schemas.microsoft.com/office/drawing/2014/main" id="{59BFAF25-BE24-51AD-479E-43CC9C2EFC9A}"/>
              </a:ext>
            </a:extLst>
          </p:cNvPr>
          <p:cNvSpPr>
            <a:spLocks noGrp="1"/>
          </p:cNvSpPr>
          <p:nvPr>
            <p:ph idx="1"/>
          </p:nvPr>
        </p:nvSpPr>
        <p:spPr>
          <a:xfrm>
            <a:off x="1396799" y="1720800"/>
            <a:ext cx="9396000" cy="4096904"/>
          </a:xfrm>
        </p:spPr>
        <p:txBody>
          <a:bodyPr>
            <a:normAutofit/>
          </a:bodyPr>
          <a:lstStyle/>
          <a:p>
            <a:pPr>
              <a:buFontTx/>
              <a:buChar char="-"/>
            </a:pPr>
            <a:r>
              <a:rPr lang="da-DK" i="1" dirty="0"/>
              <a:t>Lov om Ligeløn</a:t>
            </a:r>
          </a:p>
          <a:p>
            <a:pPr>
              <a:buFontTx/>
              <a:buChar char="-"/>
            </a:pPr>
            <a:r>
              <a:rPr lang="da-DK" i="1" dirty="0"/>
              <a:t>Direktiv om løngennemsigtighed i EU</a:t>
            </a:r>
          </a:p>
          <a:p>
            <a:pPr>
              <a:buFontTx/>
              <a:buChar char="-"/>
            </a:pPr>
            <a:r>
              <a:rPr lang="da-DK" i="1" dirty="0" err="1"/>
              <a:t>Equal</a:t>
            </a:r>
            <a:r>
              <a:rPr lang="da-DK" i="1" dirty="0"/>
              <a:t> Pay Day</a:t>
            </a:r>
          </a:p>
          <a:p>
            <a:pPr>
              <a:buFontTx/>
              <a:buChar char="-"/>
            </a:pPr>
            <a:r>
              <a:rPr lang="da-DK" i="1" dirty="0" err="1"/>
              <a:t>Løngaaaab</a:t>
            </a:r>
            <a:r>
              <a:rPr lang="da-DK" i="1" dirty="0"/>
              <a:t> </a:t>
            </a:r>
          </a:p>
          <a:p>
            <a:pPr>
              <a:buFontTx/>
              <a:buChar char="-"/>
            </a:pPr>
            <a:r>
              <a:rPr lang="da-DK" i="1" dirty="0"/>
              <a:t>Ligelønsanalyse fra 2021</a:t>
            </a:r>
          </a:p>
          <a:p>
            <a:pPr>
              <a:buFontTx/>
              <a:buChar char="-"/>
            </a:pPr>
            <a:r>
              <a:rPr lang="da-DK" i="1" dirty="0"/>
              <a:t>Data fra Jammerbugt Kommune</a:t>
            </a:r>
          </a:p>
        </p:txBody>
      </p:sp>
    </p:spTree>
    <p:extLst>
      <p:ext uri="{BB962C8B-B14F-4D97-AF65-F5344CB8AC3E}">
        <p14:creationId xmlns:p14="http://schemas.microsoft.com/office/powerpoint/2010/main" val="335398635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A438FF-EF18-FEFF-457B-4EFCCE91D2F8}"/>
              </a:ext>
            </a:extLst>
          </p:cNvPr>
          <p:cNvSpPr>
            <a:spLocks noGrp="1"/>
          </p:cNvSpPr>
          <p:nvPr>
            <p:ph type="title"/>
          </p:nvPr>
        </p:nvSpPr>
        <p:spPr/>
        <p:txBody>
          <a:bodyPr/>
          <a:lstStyle/>
          <a:p>
            <a:r>
              <a:rPr lang="da-DK" dirty="0"/>
              <a:t>ligelønsloven</a:t>
            </a:r>
          </a:p>
        </p:txBody>
      </p:sp>
      <p:sp>
        <p:nvSpPr>
          <p:cNvPr id="3" name="Pladsholder til indhold 2">
            <a:extLst>
              <a:ext uri="{FF2B5EF4-FFF2-40B4-BE49-F238E27FC236}">
                <a16:creationId xmlns:a16="http://schemas.microsoft.com/office/drawing/2014/main" id="{9868BEA7-49A4-5BF7-CE76-10BA07891B29}"/>
              </a:ext>
            </a:extLst>
          </p:cNvPr>
          <p:cNvSpPr>
            <a:spLocks noGrp="1"/>
          </p:cNvSpPr>
          <p:nvPr>
            <p:ph idx="1"/>
          </p:nvPr>
        </p:nvSpPr>
        <p:spPr/>
        <p:txBody>
          <a:bodyPr>
            <a:normAutofit fontScale="85000" lnSpcReduction="20000"/>
          </a:bodyPr>
          <a:lstStyle/>
          <a:p>
            <a:pPr indent="152400" algn="l">
              <a:spcBef>
                <a:spcPts val="1000"/>
              </a:spcBef>
            </a:pPr>
            <a:r>
              <a:rPr lang="da-DK" b="1" i="0" dirty="0">
                <a:solidFill>
                  <a:srgbClr val="212529"/>
                </a:solidFill>
                <a:effectLst/>
                <a:latin typeface="Questa-Regular"/>
              </a:rPr>
              <a:t>§ 1.</a:t>
            </a:r>
            <a:r>
              <a:rPr lang="da-DK" b="0" i="0" dirty="0">
                <a:solidFill>
                  <a:srgbClr val="212529"/>
                </a:solidFill>
                <a:effectLst/>
                <a:latin typeface="Questa-Regular"/>
              </a:rPr>
              <a:t> Der må ikke på grund af køn finde lønmæssig forskelsbehandling sted i strid med denne lov. Dette gælder både direkte forskelsbehandling og indirekte forskelsbehandling.</a:t>
            </a:r>
          </a:p>
          <a:p>
            <a:pPr indent="152400" algn="l"/>
            <a:r>
              <a:rPr lang="da-DK" b="0" i="1" dirty="0">
                <a:solidFill>
                  <a:srgbClr val="212529"/>
                </a:solidFill>
                <a:effectLst/>
                <a:latin typeface="Questa-Regular"/>
              </a:rPr>
              <a:t>Stk. 2.</a:t>
            </a:r>
            <a:r>
              <a:rPr lang="da-DK" b="0" i="0" dirty="0">
                <a:solidFill>
                  <a:srgbClr val="212529"/>
                </a:solidFill>
                <a:effectLst/>
                <a:latin typeface="Questa-Regular"/>
              </a:rPr>
              <a:t> Enhver arbejdsgiver skal yde kvinder og mænd lige løn, for så vidt angår alle lønelementer og lønvilkår, for samme arbejde eller for arbejde, der tillægges samme værdi. Især når et fagligt klassifikationssystem anvendes for lønfastsættelsen, bygges dette system på samme kriterier for mandlige og kvindelige lønmodtagere og indrettes således, at det udelukker forskelsbehandling med hensyn til køn.</a:t>
            </a:r>
          </a:p>
          <a:p>
            <a:endParaRPr lang="da-DK" dirty="0"/>
          </a:p>
        </p:txBody>
      </p:sp>
    </p:spTree>
    <p:extLst>
      <p:ext uri="{BB962C8B-B14F-4D97-AF65-F5344CB8AC3E}">
        <p14:creationId xmlns:p14="http://schemas.microsoft.com/office/powerpoint/2010/main" val="154554649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0D06AB-C538-FE76-65F6-E6357BFACBD9}"/>
              </a:ext>
            </a:extLst>
          </p:cNvPr>
          <p:cNvSpPr>
            <a:spLocks noGrp="1"/>
          </p:cNvSpPr>
          <p:nvPr>
            <p:ph type="title"/>
          </p:nvPr>
        </p:nvSpPr>
        <p:spPr/>
        <p:txBody>
          <a:bodyPr/>
          <a:lstStyle/>
          <a:p>
            <a:r>
              <a:rPr lang="da-DK" dirty="0"/>
              <a:t>Regler fra </a:t>
            </a:r>
            <a:r>
              <a:rPr lang="da-DK" dirty="0" err="1"/>
              <a:t>eu</a:t>
            </a:r>
            <a:r>
              <a:rPr lang="da-DK" dirty="0"/>
              <a:t> – om løngennemsigtighed</a:t>
            </a:r>
          </a:p>
        </p:txBody>
      </p:sp>
      <p:sp>
        <p:nvSpPr>
          <p:cNvPr id="3" name="Pladsholder til indhold 2">
            <a:extLst>
              <a:ext uri="{FF2B5EF4-FFF2-40B4-BE49-F238E27FC236}">
                <a16:creationId xmlns:a16="http://schemas.microsoft.com/office/drawing/2014/main" id="{2860ADD0-1DAD-6C2E-CFB0-76CFD913E209}"/>
              </a:ext>
            </a:extLst>
          </p:cNvPr>
          <p:cNvSpPr>
            <a:spLocks noGrp="1"/>
          </p:cNvSpPr>
          <p:nvPr>
            <p:ph idx="1"/>
          </p:nvPr>
        </p:nvSpPr>
        <p:spPr/>
        <p:txBody>
          <a:bodyPr>
            <a:normAutofit lnSpcReduction="10000"/>
          </a:bodyPr>
          <a:lstStyle/>
          <a:p>
            <a:r>
              <a:rPr lang="da-DK" dirty="0"/>
              <a:t>Vedtaget 24. april 2023 i Rådet.</a:t>
            </a:r>
          </a:p>
          <a:p>
            <a:r>
              <a:rPr lang="da-DK" dirty="0"/>
              <a:t>Virksomheder skal udveksle oplysninger om løn og træffe foranstaltninger, hvis lønforskellen mellem kønnene overstiger 5 %.</a:t>
            </a:r>
          </a:p>
          <a:p>
            <a:r>
              <a:rPr lang="da-DK" dirty="0"/>
              <a:t>Bestemmelser om erstatning og sanktioner.</a:t>
            </a:r>
          </a:p>
          <a:p>
            <a:r>
              <a:rPr lang="da-DK" dirty="0"/>
              <a:t>Mangel på gennemsigtighed er udpeget som en af de største hindringer for ligeløn.</a:t>
            </a:r>
          </a:p>
        </p:txBody>
      </p:sp>
    </p:spTree>
    <p:extLst>
      <p:ext uri="{BB962C8B-B14F-4D97-AF65-F5344CB8AC3E}">
        <p14:creationId xmlns:p14="http://schemas.microsoft.com/office/powerpoint/2010/main" val="149370794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0D06AB-C538-FE76-65F6-E6357BFACBD9}"/>
              </a:ext>
            </a:extLst>
          </p:cNvPr>
          <p:cNvSpPr>
            <a:spLocks noGrp="1"/>
          </p:cNvSpPr>
          <p:nvPr>
            <p:ph type="title"/>
          </p:nvPr>
        </p:nvSpPr>
        <p:spPr/>
        <p:txBody>
          <a:bodyPr/>
          <a:lstStyle/>
          <a:p>
            <a:r>
              <a:rPr lang="da-DK" dirty="0"/>
              <a:t>Regler fra </a:t>
            </a:r>
            <a:r>
              <a:rPr lang="da-DK" dirty="0" err="1"/>
              <a:t>eu</a:t>
            </a:r>
            <a:r>
              <a:rPr lang="da-DK" dirty="0"/>
              <a:t> – om løngennemsigtighed</a:t>
            </a:r>
          </a:p>
        </p:txBody>
      </p:sp>
      <p:sp>
        <p:nvSpPr>
          <p:cNvPr id="3" name="Pladsholder til indhold 2">
            <a:extLst>
              <a:ext uri="{FF2B5EF4-FFF2-40B4-BE49-F238E27FC236}">
                <a16:creationId xmlns:a16="http://schemas.microsoft.com/office/drawing/2014/main" id="{2860ADD0-1DAD-6C2E-CFB0-76CFD913E209}"/>
              </a:ext>
            </a:extLst>
          </p:cNvPr>
          <p:cNvSpPr>
            <a:spLocks noGrp="1"/>
          </p:cNvSpPr>
          <p:nvPr>
            <p:ph idx="1"/>
          </p:nvPr>
        </p:nvSpPr>
        <p:spPr/>
        <p:txBody>
          <a:bodyPr>
            <a:normAutofit fontScale="77500" lnSpcReduction="20000"/>
          </a:bodyPr>
          <a:lstStyle/>
          <a:p>
            <a:r>
              <a:rPr lang="da-DK" dirty="0"/>
              <a:t>Jobsøgere skal informeres om startløn eller løninterval.</a:t>
            </a:r>
          </a:p>
          <a:p>
            <a:r>
              <a:rPr lang="da-DK" dirty="0"/>
              <a:t>Arbejdsgivere må ikke spørge til lønhistorik.</a:t>
            </a:r>
          </a:p>
          <a:p>
            <a:r>
              <a:rPr lang="da-DK" dirty="0"/>
              <a:t>Ansatte har adgang til de gennemsnitlige lønniveauer opdelt efter køn.</a:t>
            </a:r>
          </a:p>
          <a:p>
            <a:r>
              <a:rPr lang="da-DK" dirty="0"/>
              <a:t>Ansatte har adgang til kriterier, og disse skal være objektive og kønsneutrale.</a:t>
            </a:r>
          </a:p>
          <a:p>
            <a:r>
              <a:rPr lang="da-DK" dirty="0"/>
              <a:t>Virksomheder med mere end 250 ansatte skal årligt redegøre for lønforskelle mellem kønnene til national myndighed.</a:t>
            </a:r>
          </a:p>
          <a:p>
            <a:r>
              <a:rPr lang="da-DK" dirty="0"/>
              <a:t>Ved lønforskel over 5 %, der ikke kan begrundes objektivt gennemføres fælles lønvurdering med de faglige organisationer.</a:t>
            </a:r>
          </a:p>
          <a:p>
            <a:endParaRPr lang="da-DK" dirty="0"/>
          </a:p>
        </p:txBody>
      </p:sp>
    </p:spTree>
    <p:extLst>
      <p:ext uri="{BB962C8B-B14F-4D97-AF65-F5344CB8AC3E}">
        <p14:creationId xmlns:p14="http://schemas.microsoft.com/office/powerpoint/2010/main" val="121288288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B890FF-EB9A-1318-0579-D22986DF7075}"/>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65F47513-CB5C-1B44-3665-1863BA7BB5A7}"/>
              </a:ext>
            </a:extLst>
          </p:cNvPr>
          <p:cNvSpPr>
            <a:spLocks noGrp="1"/>
          </p:cNvSpPr>
          <p:nvPr>
            <p:ph idx="1"/>
          </p:nvPr>
        </p:nvSpPr>
        <p:spPr/>
        <p:txBody>
          <a:bodyPr/>
          <a:lstStyle/>
          <a:p>
            <a:pPr marL="0" indent="0" algn="ctr">
              <a:buNone/>
            </a:pPr>
            <a:r>
              <a:rPr lang="da-DK" sz="4800" b="1" i="0" dirty="0">
                <a:solidFill>
                  <a:srgbClr val="0C3759"/>
                </a:solidFill>
                <a:effectLst/>
                <a:latin typeface="Open Sans" panose="020B0606030504020204" pitchFamily="34" charset="0"/>
              </a:rPr>
              <a:t>13 %</a:t>
            </a:r>
          </a:p>
          <a:p>
            <a:pPr marL="0" indent="0" algn="ctr">
              <a:buNone/>
            </a:pPr>
            <a:r>
              <a:rPr lang="da-DK" b="0" i="0" dirty="0">
                <a:solidFill>
                  <a:srgbClr val="0C3759"/>
                </a:solidFill>
                <a:effectLst/>
                <a:latin typeface="Open Sans" panose="020B0606030504020204" pitchFamily="34" charset="0"/>
              </a:rPr>
              <a:t>lønforskel mellem kønnene i EU</a:t>
            </a:r>
          </a:p>
          <a:p>
            <a:pPr marL="0" indent="0" algn="ctr">
              <a:buNone/>
            </a:pPr>
            <a:endParaRPr lang="da-DK" b="0" i="0" dirty="0">
              <a:solidFill>
                <a:srgbClr val="0C3759"/>
              </a:solidFill>
              <a:effectLst/>
              <a:latin typeface="Open Sans" panose="020B0606030504020204" pitchFamily="34" charset="0"/>
            </a:endParaRPr>
          </a:p>
          <a:p>
            <a:pPr marL="0" indent="0" algn="ctr">
              <a:buNone/>
            </a:pPr>
            <a:r>
              <a:rPr lang="da-DK" sz="4800" b="1" i="0" dirty="0">
                <a:solidFill>
                  <a:srgbClr val="0C3759"/>
                </a:solidFill>
                <a:effectLst/>
                <a:latin typeface="Open Sans" panose="020B0606030504020204" pitchFamily="34" charset="0"/>
              </a:rPr>
              <a:t>30 %</a:t>
            </a:r>
          </a:p>
          <a:p>
            <a:pPr marL="0" indent="0" algn="ctr">
              <a:buNone/>
            </a:pPr>
            <a:r>
              <a:rPr lang="da-DK" b="0" i="0" dirty="0">
                <a:solidFill>
                  <a:srgbClr val="0C3759"/>
                </a:solidFill>
                <a:effectLst/>
                <a:latin typeface="Open Sans" panose="020B0606030504020204" pitchFamily="34" charset="0"/>
              </a:rPr>
              <a:t>pensionsforskel i EU</a:t>
            </a:r>
          </a:p>
          <a:p>
            <a:endParaRPr lang="da-DK" dirty="0"/>
          </a:p>
        </p:txBody>
      </p:sp>
    </p:spTree>
    <p:extLst>
      <p:ext uri="{BB962C8B-B14F-4D97-AF65-F5344CB8AC3E}">
        <p14:creationId xmlns:p14="http://schemas.microsoft.com/office/powerpoint/2010/main" val="412782897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0D06AB-C538-FE76-65F6-E6357BFACBD9}"/>
              </a:ext>
            </a:extLst>
          </p:cNvPr>
          <p:cNvSpPr>
            <a:spLocks noGrp="1"/>
          </p:cNvSpPr>
          <p:nvPr>
            <p:ph type="title"/>
          </p:nvPr>
        </p:nvSpPr>
        <p:spPr/>
        <p:txBody>
          <a:bodyPr/>
          <a:lstStyle/>
          <a:p>
            <a:r>
              <a:rPr lang="da-DK" dirty="0" err="1"/>
              <a:t>Equal</a:t>
            </a:r>
            <a:r>
              <a:rPr lang="da-DK" dirty="0"/>
              <a:t> pay </a:t>
            </a:r>
            <a:r>
              <a:rPr lang="da-DK" dirty="0" err="1"/>
              <a:t>day</a:t>
            </a:r>
            <a:endParaRPr lang="da-DK" dirty="0"/>
          </a:p>
        </p:txBody>
      </p:sp>
      <p:sp>
        <p:nvSpPr>
          <p:cNvPr id="3" name="Pladsholder til indhold 2">
            <a:extLst>
              <a:ext uri="{FF2B5EF4-FFF2-40B4-BE49-F238E27FC236}">
                <a16:creationId xmlns:a16="http://schemas.microsoft.com/office/drawing/2014/main" id="{2860ADD0-1DAD-6C2E-CFB0-76CFD913E209}"/>
              </a:ext>
            </a:extLst>
          </p:cNvPr>
          <p:cNvSpPr>
            <a:spLocks noGrp="1"/>
          </p:cNvSpPr>
          <p:nvPr>
            <p:ph idx="1"/>
          </p:nvPr>
        </p:nvSpPr>
        <p:spPr/>
        <p:txBody>
          <a:bodyPr>
            <a:normAutofit fontScale="85000" lnSpcReduction="20000"/>
          </a:bodyPr>
          <a:lstStyle/>
          <a:p>
            <a:r>
              <a:rPr lang="da-DK" dirty="0"/>
              <a:t>Initiativ: EU</a:t>
            </a:r>
          </a:p>
          <a:p>
            <a:r>
              <a:rPr lang="da-DK" dirty="0"/>
              <a:t>Forskel i EU: 13 % - cirka det samme som 1½ måned.</a:t>
            </a:r>
          </a:p>
          <a:p>
            <a:r>
              <a:rPr lang="da-DK" dirty="0" err="1"/>
              <a:t>Equal</a:t>
            </a:r>
            <a:r>
              <a:rPr lang="da-DK" dirty="0"/>
              <a:t> Pay Day er den dag på året, hvor kvinder på årsbasis har opnået samme løn som mænd.</a:t>
            </a:r>
          </a:p>
          <a:p>
            <a:r>
              <a:rPr lang="da-DK" dirty="0"/>
              <a:t>I 2023 er denne dag den 15. november.</a:t>
            </a:r>
          </a:p>
          <a:p>
            <a:r>
              <a:rPr lang="da-DK" dirty="0"/>
              <a:t>Aktiviteter i: Østrig, Belgien, Cypern, Tjekkiet, Tyskland, Estland, Frankrig, Holland, Slovakiet, Spanien, Sverige, Island, Storbritannien, FN</a:t>
            </a:r>
          </a:p>
          <a:p>
            <a:r>
              <a:rPr lang="da-DK" dirty="0"/>
              <a:t>International </a:t>
            </a:r>
            <a:r>
              <a:rPr lang="da-DK" dirty="0" err="1"/>
              <a:t>Equal</a:t>
            </a:r>
            <a:r>
              <a:rPr lang="da-DK" dirty="0"/>
              <a:t> Pay Day: 18. september</a:t>
            </a:r>
          </a:p>
        </p:txBody>
      </p:sp>
    </p:spTree>
    <p:extLst>
      <p:ext uri="{BB962C8B-B14F-4D97-AF65-F5344CB8AC3E}">
        <p14:creationId xmlns:p14="http://schemas.microsoft.com/office/powerpoint/2010/main" val="415470154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0D06AB-C538-FE76-65F6-E6357BFACBD9}"/>
              </a:ext>
            </a:extLst>
          </p:cNvPr>
          <p:cNvSpPr>
            <a:spLocks noGrp="1"/>
          </p:cNvSpPr>
          <p:nvPr>
            <p:ph type="title"/>
          </p:nvPr>
        </p:nvSpPr>
        <p:spPr/>
        <p:txBody>
          <a:bodyPr/>
          <a:lstStyle/>
          <a:p>
            <a:r>
              <a:rPr lang="da-DK" dirty="0" err="1"/>
              <a:t>Løngaaaab</a:t>
            </a:r>
            <a:endParaRPr lang="da-DK" dirty="0"/>
          </a:p>
        </p:txBody>
      </p:sp>
      <p:sp>
        <p:nvSpPr>
          <p:cNvPr id="3" name="Pladsholder til indhold 2">
            <a:extLst>
              <a:ext uri="{FF2B5EF4-FFF2-40B4-BE49-F238E27FC236}">
                <a16:creationId xmlns:a16="http://schemas.microsoft.com/office/drawing/2014/main" id="{2860ADD0-1DAD-6C2E-CFB0-76CFD913E209}"/>
              </a:ext>
            </a:extLst>
          </p:cNvPr>
          <p:cNvSpPr>
            <a:spLocks noGrp="1"/>
          </p:cNvSpPr>
          <p:nvPr>
            <p:ph idx="1"/>
          </p:nvPr>
        </p:nvSpPr>
        <p:spPr/>
        <p:txBody>
          <a:bodyPr>
            <a:normAutofit fontScale="92500" lnSpcReduction="10000"/>
          </a:bodyPr>
          <a:lstStyle/>
          <a:p>
            <a:r>
              <a:rPr lang="da-DK" dirty="0"/>
              <a:t>HK: Mandlige funktionærer tjener i gennemsnit 20 % mere end deres kvindelige kolleger.</a:t>
            </a:r>
          </a:p>
          <a:p>
            <a:r>
              <a:rPr lang="da-DK" dirty="0"/>
              <a:t>Af denne lønforskel kan 10,7 % ikke forklares ved kvinders længere barsel, arbejdstid eller lavere lønnede stillinger.</a:t>
            </a:r>
          </a:p>
          <a:p>
            <a:r>
              <a:rPr lang="da-DK" dirty="0"/>
              <a:t>Nej-klubben. Den gennemsnitlige kvinde bruger 200 timer mere om året på ‘ikke karrierefremmende opgaver’.</a:t>
            </a:r>
          </a:p>
          <a:p>
            <a:endParaRPr lang="da-DK" dirty="0"/>
          </a:p>
        </p:txBody>
      </p:sp>
    </p:spTree>
    <p:extLst>
      <p:ext uri="{BB962C8B-B14F-4D97-AF65-F5344CB8AC3E}">
        <p14:creationId xmlns:p14="http://schemas.microsoft.com/office/powerpoint/2010/main" val="168696942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A92E9-21F8-88D8-AF36-0DB094771181}"/>
              </a:ext>
            </a:extLst>
          </p:cNvPr>
          <p:cNvSpPr>
            <a:spLocks noGrp="1"/>
          </p:cNvSpPr>
          <p:nvPr>
            <p:ph type="title"/>
          </p:nvPr>
        </p:nvSpPr>
        <p:spPr/>
        <p:txBody>
          <a:bodyPr/>
          <a:lstStyle/>
          <a:p>
            <a:r>
              <a:rPr lang="da-DK" dirty="0"/>
              <a:t>ligelønsanalyse</a:t>
            </a:r>
          </a:p>
        </p:txBody>
      </p:sp>
      <p:sp>
        <p:nvSpPr>
          <p:cNvPr id="3" name="Pladsholder til indhold 2">
            <a:extLst>
              <a:ext uri="{FF2B5EF4-FFF2-40B4-BE49-F238E27FC236}">
                <a16:creationId xmlns:a16="http://schemas.microsoft.com/office/drawing/2014/main" id="{3EE38E24-8178-A69C-976C-D2FFDE5E39C9}"/>
              </a:ext>
            </a:extLst>
          </p:cNvPr>
          <p:cNvSpPr>
            <a:spLocks noGrp="1"/>
          </p:cNvSpPr>
          <p:nvPr>
            <p:ph idx="1"/>
          </p:nvPr>
        </p:nvSpPr>
        <p:spPr/>
        <p:txBody>
          <a:bodyPr/>
          <a:lstStyle/>
          <a:p>
            <a:r>
              <a:rPr lang="da-DK" dirty="0"/>
              <a:t>Fra 2021, DJØF</a:t>
            </a:r>
          </a:p>
          <a:p>
            <a:r>
              <a:rPr lang="da-DK" dirty="0"/>
              <a:t>Analysen viser om </a:t>
            </a:r>
            <a:r>
              <a:rPr lang="da-DK" dirty="0" err="1"/>
              <a:t>uforklarede</a:t>
            </a:r>
            <a:r>
              <a:rPr lang="da-DK" dirty="0"/>
              <a:t> lønforskelle:</a:t>
            </a:r>
          </a:p>
          <a:p>
            <a:pPr lvl="1"/>
            <a:r>
              <a:rPr lang="da-DK" dirty="0"/>
              <a:t>Kvindelige chefer i det private: 9,3% (11%)</a:t>
            </a:r>
          </a:p>
          <a:p>
            <a:pPr lvl="1"/>
            <a:r>
              <a:rPr lang="da-DK" dirty="0"/>
              <a:t>Kvindelige chefer i kommuner og regioner: 2,0% (9%)</a:t>
            </a:r>
          </a:p>
          <a:p>
            <a:pPr lvl="1"/>
            <a:r>
              <a:rPr lang="da-DK" dirty="0"/>
              <a:t>Kvindelige chefer i staten: 1,1% (5%)</a:t>
            </a:r>
          </a:p>
          <a:p>
            <a:pPr lvl="1"/>
            <a:r>
              <a:rPr lang="da-DK" dirty="0"/>
              <a:t>Privatansatte kvinder i ikke-chefjobs: 7,2% (11,8%)</a:t>
            </a:r>
          </a:p>
          <a:p>
            <a:pPr lvl="1"/>
            <a:r>
              <a:rPr lang="da-DK" dirty="0"/>
              <a:t>Studentermedhjælpere: 2,9% (4,3%)</a:t>
            </a:r>
          </a:p>
        </p:txBody>
      </p:sp>
    </p:spTree>
    <p:extLst>
      <p:ext uri="{BB962C8B-B14F-4D97-AF65-F5344CB8AC3E}">
        <p14:creationId xmlns:p14="http://schemas.microsoft.com/office/powerpoint/2010/main" val="43245198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theme/theme1.xml><?xml version="1.0" encoding="utf-8"?>
<a:theme xmlns:a="http://schemas.openxmlformats.org/drawingml/2006/main" name="Jammerbugt tema">
  <a:themeElements>
    <a:clrScheme name="Jammerbugt">
      <a:dk1>
        <a:srgbClr val="314A5C"/>
      </a:dk1>
      <a:lt1>
        <a:srgbClr val="FFFFFF"/>
      </a:lt1>
      <a:dk2>
        <a:srgbClr val="314A5C"/>
      </a:dk2>
      <a:lt2>
        <a:srgbClr val="D0DFE8"/>
      </a:lt2>
      <a:accent1>
        <a:srgbClr val="61666B"/>
      </a:accent1>
      <a:accent2>
        <a:srgbClr val="849F7A"/>
      </a:accent2>
      <a:accent3>
        <a:srgbClr val="B7CFB0"/>
      </a:accent3>
      <a:accent4>
        <a:srgbClr val="F6E12F"/>
      </a:accent4>
      <a:accent5>
        <a:srgbClr val="E9530E"/>
      </a:accent5>
      <a:accent6>
        <a:srgbClr val="4B2713"/>
      </a:accent6>
      <a:hlink>
        <a:srgbClr val="5A9BBC"/>
      </a:hlink>
      <a:folHlink>
        <a:srgbClr val="61666B"/>
      </a:folHlink>
    </a:clrScheme>
    <a:fontScheme name="Jammerbugt teks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aesentation-med-farve-bokse-og-grafik  -  Skrivebeskyttet" id="{C4D5EF14-B610-47A8-8C19-46DC1F405D6C}" vid="{E715C96D-91C7-4886-A74E-507D0FCB7EC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3D94806E94E094793EB93064CBDDB55" ma:contentTypeVersion="4" ma:contentTypeDescription="Opret et nyt dokument." ma:contentTypeScope="" ma:versionID="bf80aa8d42b7aea884ac7b8b2922fd48">
  <xsd:schema xmlns:xsd="http://www.w3.org/2001/XMLSchema" xmlns:xs="http://www.w3.org/2001/XMLSchema" xmlns:p="http://schemas.microsoft.com/office/2006/metadata/properties" xmlns:ns2="5453e6c8-4ce3-490e-b64c-42d96e102c48" targetNamespace="http://schemas.microsoft.com/office/2006/metadata/properties" ma:root="true" ma:fieldsID="61ff2e473bf0e6dc87cef3c6ca6d63fa" ns2:_="">
    <xsd:import namespace="5453e6c8-4ce3-490e-b64c-42d96e102c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53e6c8-4ce3-490e-b64c-42d96e102c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32E6F1-6C51-4449-8DB7-500F238BF9CC}">
  <ds:schemaRefs>
    <ds:schemaRef ds:uri="http://schemas.microsoft.com/office/2006/metadata/properties"/>
    <ds:schemaRef ds:uri="http://schemas.microsoft.com/office/infopath/2007/PartnerControls"/>
    <ds:schemaRef ds:uri="http://purl.org/dc/dcmitype/"/>
    <ds:schemaRef ds:uri="http://purl.org/dc/elements/1.1/"/>
    <ds:schemaRef ds:uri="http://schemas.microsoft.com/office/2006/documentManagement/types"/>
    <ds:schemaRef ds:uri="http://purl.org/dc/terms/"/>
    <ds:schemaRef ds:uri="http://schemas.openxmlformats.org/package/2006/metadata/core-properties"/>
    <ds:schemaRef ds:uri="5453e6c8-4ce3-490e-b64c-42d96e102c48"/>
    <ds:schemaRef ds:uri="http://www.w3.org/XML/1998/namespace"/>
  </ds:schemaRefs>
</ds:datastoreItem>
</file>

<file path=customXml/itemProps2.xml><?xml version="1.0" encoding="utf-8"?>
<ds:datastoreItem xmlns:ds="http://schemas.openxmlformats.org/officeDocument/2006/customXml" ds:itemID="{E36CE781-78EC-4C69-A5D4-734B6FD661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53e6c8-4ce3-490e-b64c-42d96e102c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8F3353-883A-4AA7-901D-81AC971844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3282</TotalTime>
  <Words>473</Words>
  <Application>Microsoft Office PowerPoint</Application>
  <PresentationFormat>Widescreen</PresentationFormat>
  <Paragraphs>53</Paragraphs>
  <Slides>12</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12</vt:i4>
      </vt:variant>
    </vt:vector>
  </HeadingPairs>
  <TitlesOfParts>
    <vt:vector size="17" baseType="lpstr">
      <vt:lpstr>Arial</vt:lpstr>
      <vt:lpstr>Calibri</vt:lpstr>
      <vt:lpstr>Open Sans</vt:lpstr>
      <vt:lpstr>Questa-Regular</vt:lpstr>
      <vt:lpstr>Jammerbugt tema</vt:lpstr>
      <vt:lpstr>PowerPoint-præsentation</vt:lpstr>
      <vt:lpstr>dagsorden</vt:lpstr>
      <vt:lpstr>ligelønsloven</vt:lpstr>
      <vt:lpstr>Regler fra eu – om løngennemsigtighed</vt:lpstr>
      <vt:lpstr>Regler fra eu – om løngennemsigtighed</vt:lpstr>
      <vt:lpstr>PowerPoint-præsentation</vt:lpstr>
      <vt:lpstr>Equal pay day</vt:lpstr>
      <vt:lpstr>Løngaaaab</vt:lpstr>
      <vt:lpstr>ligelønsanalyse</vt:lpstr>
      <vt:lpstr>ligelønsanalyse</vt:lpstr>
      <vt:lpstr>Jammerbugt kommune</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Rikke Krogsgaard Eriksen</dc:creator>
  <cp:lastModifiedBy>Katrine Sprogøe Brinkmann</cp:lastModifiedBy>
  <cp:revision>458</cp:revision>
  <cp:lastPrinted>2023-10-27T08:25:31Z</cp:lastPrinted>
  <dcterms:created xsi:type="dcterms:W3CDTF">2021-08-16T11:20:24Z</dcterms:created>
  <dcterms:modified xsi:type="dcterms:W3CDTF">2023-11-27T14:20:27Z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0x010100B3D94806E94E094793EB93064CBDDB55</vt:lpwstr>
  </property>
</Properties>
</file>