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58"/>
  </p:notesMasterIdLst>
  <p:sldIdLst>
    <p:sldId id="256" r:id="rId6"/>
    <p:sldId id="1958" r:id="rId7"/>
    <p:sldId id="257" r:id="rId8"/>
    <p:sldId id="947" r:id="rId9"/>
    <p:sldId id="948" r:id="rId10"/>
    <p:sldId id="1961" r:id="rId11"/>
    <p:sldId id="3301" r:id="rId12"/>
    <p:sldId id="3315" r:id="rId13"/>
    <p:sldId id="1960" r:id="rId14"/>
    <p:sldId id="984" r:id="rId15"/>
    <p:sldId id="3317" r:id="rId16"/>
    <p:sldId id="509" r:id="rId17"/>
    <p:sldId id="661" r:id="rId18"/>
    <p:sldId id="655" r:id="rId19"/>
    <p:sldId id="971" r:id="rId20"/>
    <p:sldId id="656" r:id="rId21"/>
    <p:sldId id="657" r:id="rId22"/>
    <p:sldId id="658" r:id="rId23"/>
    <p:sldId id="970" r:id="rId24"/>
    <p:sldId id="3318" r:id="rId25"/>
    <p:sldId id="3319" r:id="rId26"/>
    <p:sldId id="659" r:id="rId27"/>
    <p:sldId id="732" r:id="rId28"/>
    <p:sldId id="974" r:id="rId29"/>
    <p:sldId id="3294" r:id="rId30"/>
    <p:sldId id="3320" r:id="rId31"/>
    <p:sldId id="1970" r:id="rId32"/>
    <p:sldId id="3296" r:id="rId33"/>
    <p:sldId id="3321" r:id="rId34"/>
    <p:sldId id="3297" r:id="rId35"/>
    <p:sldId id="1965" r:id="rId36"/>
    <p:sldId id="1953" r:id="rId37"/>
    <p:sldId id="719" r:id="rId38"/>
    <p:sldId id="2057" r:id="rId39"/>
    <p:sldId id="1966" r:id="rId40"/>
    <p:sldId id="3322" r:id="rId41"/>
    <p:sldId id="2054" r:id="rId42"/>
    <p:sldId id="1952" r:id="rId43"/>
    <p:sldId id="1971" r:id="rId44"/>
    <p:sldId id="3309" r:id="rId45"/>
    <p:sldId id="430" r:id="rId46"/>
    <p:sldId id="313" r:id="rId47"/>
    <p:sldId id="3334" r:id="rId48"/>
    <p:sldId id="3335" r:id="rId49"/>
    <p:sldId id="3340" r:id="rId50"/>
    <p:sldId id="3339" r:id="rId51"/>
    <p:sldId id="3341" r:id="rId52"/>
    <p:sldId id="3336" r:id="rId53"/>
    <p:sldId id="3342" r:id="rId54"/>
    <p:sldId id="3344" r:id="rId55"/>
    <p:sldId id="3345" r:id="rId56"/>
    <p:sldId id="3343" r:id="rId5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2C9670-B319-16AA-DB06-29AA30FDB81D}" name="Ove Gaardboe" initials="OG" userId="S::Ove.Gaardboe@patientsikkerhed.dk::1ca69058-a7a6-4f33-8556-e36cc6690b0d" providerId="AD"/>
  <p188:author id="{5D9EFCC8-A346-DD8D-CE2F-43D29DFBCC63}" name="Dorte Rosendal Meier" initials="DRM" userId="S::drm@jammerbugt.dk::73be274a-a6b0-4c89-be17-b415154fe0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918" autoAdjust="0"/>
  </p:normalViewPr>
  <p:slideViewPr>
    <p:cSldViewPr snapToGrid="0">
      <p:cViewPr varScale="1">
        <p:scale>
          <a:sx n="75" d="100"/>
          <a:sy n="75" d="100"/>
        </p:scale>
        <p:origin x="1950" y="66"/>
      </p:cViewPr>
      <p:guideLst/>
    </p:cSldViewPr>
  </p:slideViewPr>
  <p:notesTextViewPr>
    <p:cViewPr>
      <p:scale>
        <a:sx n="1" d="1"/>
        <a:sy n="1" d="1"/>
      </p:scale>
      <p:origin x="0" y="0"/>
    </p:cViewPr>
  </p:notesTextViewPr>
  <p:notesViewPr>
    <p:cSldViewPr snapToGrid="0">
      <p:cViewPr>
        <p:scale>
          <a:sx n="100" d="100"/>
          <a:sy n="100" d="100"/>
        </p:scale>
        <p:origin x="3552" y="-4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5FB44-577D-4BC6-A0E5-CBBD94C03F1E}" type="datetimeFigureOut">
              <a:rPr lang="da-DK" smtClean="0"/>
              <a:t>27-05-2024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5DB18-0130-47E9-85A3-B7CAB0E707AB}" type="slidenum">
              <a:rPr lang="da-DK" smtClean="0"/>
              <a:t>‹nr.›</a:t>
            </a:fld>
            <a:endParaRPr lang="da-DK"/>
          </a:p>
        </p:txBody>
      </p:sp>
    </p:spTree>
    <p:extLst>
      <p:ext uri="{BB962C8B-B14F-4D97-AF65-F5344CB8AC3E}">
        <p14:creationId xmlns:p14="http://schemas.microsoft.com/office/powerpoint/2010/main" val="343504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jammerbugt.dk/service-og-selvbetjening/borger/aeldre/livets-sidste-tid/"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jammerbugt.dk/nexus/sundhed-senior/den-sidste-ti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jammerbugt.dk/nexus/sundhed-senior/den-sidste-ti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jammerbugt.dk/nexus/sundhed-senior/den-sidste-ti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jammerbugt.dk/service-og-selvbetjening/borger/aeldre/livets-sidste-ti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jammerbugt.dk/nexus/sundhed-senior/den-sidste-ti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jammerbugt.dk/nexus/sundhed-senior/den-sidste-ti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jammerbugt.dk/service-og-selvbetjening/borger/aeldre/livets-sidste-ti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atin typeface="+mn-lt"/>
              </a:rPr>
              <a:t>I slidet er der nederst 4 symboler, som forklarer de fire store temaer, underfvisningen handler om. Forklares nærmere på slide 6.</a:t>
            </a:r>
          </a:p>
          <a:p>
            <a:endParaRPr lang="da-DK">
              <a:latin typeface="+mn-lt"/>
            </a:endParaRPr>
          </a:p>
          <a:p>
            <a:r>
              <a:rPr lang="da-DK">
                <a:latin typeface="+mn-lt"/>
              </a:rPr>
              <a:t>Husk </a:t>
            </a:r>
            <a:r>
              <a:rPr lang="da-DK" dirty="0">
                <a:latin typeface="+mn-lt"/>
              </a:rPr>
              <a:t>før undervisningen:</a:t>
            </a:r>
          </a:p>
          <a:p>
            <a:endParaRPr lang="da-DK" dirty="0">
              <a:latin typeface="+mn-lt"/>
            </a:endParaRPr>
          </a:p>
          <a:p>
            <a:pPr marL="0" indent="0">
              <a:buFont typeface="Arial" panose="020B0604020202020204" pitchFamily="34" charset="0"/>
              <a:buNone/>
            </a:pPr>
            <a:r>
              <a:rPr lang="da-DK" sz="1200" dirty="0">
                <a:latin typeface="+mn-lt"/>
              </a:rPr>
              <a:t>Vi kommer i undervisningen ind på en række pjecer og foldere lavet i forbindelse med projektet til borgerne: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mn-lt"/>
                <a:ea typeface="Aptos" panose="020B0004020202020204" pitchFamily="34" charset="0"/>
              </a:rPr>
              <a:t>Tag stilling til livsforlængende behandling og genoplivning ved hjertestop</a:t>
            </a:r>
          </a:p>
          <a:p>
            <a:pPr marL="285750" indent="-285750">
              <a:buFont typeface="Arial" panose="020B0604020202020204" pitchFamily="34" charset="0"/>
              <a:buChar char="•"/>
            </a:pPr>
            <a:r>
              <a:rPr lang="da-DK" sz="1200" dirty="0">
                <a:effectLst/>
                <a:latin typeface="+mn-lt"/>
                <a:ea typeface="Aptos" panose="020B0004020202020204" pitchFamily="34" charset="0"/>
              </a:rPr>
              <a:t>Pjece til pårørende - når et menneske dør(revideret pjece fra sygeplejen)</a:t>
            </a:r>
          </a:p>
          <a:p>
            <a:pPr marL="285750" indent="-285750">
              <a:buFont typeface="Arial" panose="020B0604020202020204" pitchFamily="34" charset="0"/>
              <a:buChar char="•"/>
            </a:pPr>
            <a:r>
              <a:rPr lang="da-DK" sz="1200" dirty="0">
                <a:effectLst/>
                <a:latin typeface="+mn-lt"/>
                <a:ea typeface="Aptos" panose="020B0004020202020204" pitchFamily="34" charset="0"/>
              </a:rPr>
              <a:t>De sidste levedøgn - til pårørende (revideret pjece fra sygeplejen)</a:t>
            </a:r>
          </a:p>
          <a:p>
            <a:r>
              <a:rPr lang="da-DK" sz="1200" dirty="0">
                <a:latin typeface="+mn-lt"/>
              </a:rPr>
              <a:t>Materiale til borgerne ligger her: </a:t>
            </a:r>
            <a:r>
              <a:rPr lang="da-DK" sz="1200" u="sng" dirty="0" err="1">
                <a:solidFill>
                  <a:srgbClr val="0000FF"/>
                </a:solidFill>
                <a:effectLst/>
                <a:latin typeface="+mn-lt"/>
                <a:ea typeface="Aptos" panose="020B0004020202020204" pitchFamily="34" charset="0"/>
                <a:hlinkClick r:id="rId3"/>
              </a:rPr>
              <a:t>https</a:t>
            </a:r>
            <a:r>
              <a:rPr lang="da-DK" sz="1200" u="sng" dirty="0">
                <a:solidFill>
                  <a:srgbClr val="0000FF"/>
                </a:solidFill>
                <a:effectLst/>
                <a:latin typeface="+mn-lt"/>
                <a:ea typeface="Aptos" panose="020B0004020202020204" pitchFamily="34" charset="0"/>
                <a:hlinkClick r:id="rId3"/>
              </a:rPr>
              <a:t>://</a:t>
            </a:r>
            <a:r>
              <a:rPr lang="da-DK" sz="1200" u="sng" dirty="0" err="1">
                <a:solidFill>
                  <a:srgbClr val="0000FF"/>
                </a:solidFill>
                <a:effectLst/>
                <a:latin typeface="+mn-lt"/>
                <a:ea typeface="Aptos" panose="020B0004020202020204" pitchFamily="34" charset="0"/>
                <a:hlinkClick r:id="rId3"/>
              </a:rPr>
              <a:t>www.jammerbugt.dk</a:t>
            </a:r>
            <a:r>
              <a:rPr lang="da-DK" sz="1200" u="sng" dirty="0">
                <a:solidFill>
                  <a:srgbClr val="0000FF"/>
                </a:solidFill>
                <a:effectLst/>
                <a:latin typeface="+mn-lt"/>
                <a:ea typeface="Aptos" panose="020B0004020202020204" pitchFamily="34" charset="0"/>
                <a:hlinkClick r:id="rId3"/>
              </a:rPr>
              <a:t>/service-og-selvbetjening/borger/</a:t>
            </a:r>
            <a:r>
              <a:rPr lang="da-DK" sz="1200" u="sng" dirty="0" err="1">
                <a:solidFill>
                  <a:srgbClr val="0000FF"/>
                </a:solidFill>
                <a:effectLst/>
                <a:latin typeface="+mn-lt"/>
                <a:ea typeface="Aptos" panose="020B0004020202020204" pitchFamily="34" charset="0"/>
                <a:hlinkClick r:id="rId3"/>
              </a:rPr>
              <a:t>aeldre</a:t>
            </a:r>
            <a:r>
              <a:rPr lang="da-DK" sz="1200" u="sng" dirty="0">
                <a:solidFill>
                  <a:srgbClr val="0000FF"/>
                </a:solidFill>
                <a:effectLst/>
                <a:latin typeface="+mn-lt"/>
                <a:ea typeface="Aptos" panose="020B0004020202020204" pitchFamily="34" charset="0"/>
                <a:hlinkClick r:id="rId3"/>
              </a:rPr>
              <a:t>/livets-sidste-tid/</a:t>
            </a:r>
            <a:r>
              <a:rPr lang="da-DK" sz="1200" u="none" dirty="0">
                <a:solidFill>
                  <a:srgbClr val="0000FF"/>
                </a:solidFill>
                <a:effectLst/>
                <a:latin typeface="+mn-lt"/>
                <a:ea typeface="Aptos" panose="020B0004020202020204" pitchFamily="34" charset="0"/>
              </a:rPr>
              <a:t> - under overskriften: ”Overvejelser om livets sidste tid’</a:t>
            </a:r>
            <a:endParaRPr lang="da-DK" sz="1200" u="none" dirty="0">
              <a:latin typeface="+mn-lt"/>
            </a:endParaRPr>
          </a:p>
          <a:p>
            <a:endParaRPr lang="da-DK" sz="1200" dirty="0">
              <a:latin typeface="+mn-lt"/>
            </a:endParaRPr>
          </a:p>
          <a:p>
            <a:r>
              <a:rPr lang="da-DK" sz="1200" dirty="0">
                <a:latin typeface="+mn-lt"/>
              </a:rPr>
              <a:t>..og to til personalet:</a:t>
            </a:r>
          </a:p>
          <a:p>
            <a:pPr marL="171450" indent="-171450">
              <a:buFont typeface="Arial" panose="020B0604020202020204" pitchFamily="34" charset="0"/>
              <a:buChar char="•"/>
            </a:pPr>
            <a:r>
              <a:rPr lang="da-DK" sz="1200" dirty="0">
                <a:latin typeface="+mn-lt"/>
              </a:rPr>
              <a:t>Den sidste tid – Guide til samtale med borgerne om </a:t>
            </a:r>
            <a:r>
              <a:rPr lang="da-DK" sz="1200" dirty="0" err="1">
                <a:latin typeface="+mn-lt"/>
              </a:rPr>
              <a:t>klivets</a:t>
            </a:r>
            <a:r>
              <a:rPr lang="da-DK" sz="1200" dirty="0">
                <a:latin typeface="+mn-lt"/>
              </a:rPr>
              <a:t> afslutning</a:t>
            </a:r>
          </a:p>
          <a:p>
            <a:pPr marL="171450" indent="-171450">
              <a:buFont typeface="Arial" panose="020B0604020202020204" pitchFamily="34" charset="0"/>
              <a:buChar char="•"/>
            </a:pPr>
            <a:r>
              <a:rPr lang="da-DK" sz="1200" dirty="0">
                <a:latin typeface="+mn-lt"/>
              </a:rPr>
              <a:t>Den vigtige samtale – lommekort om samtalen</a:t>
            </a:r>
          </a:p>
          <a:p>
            <a:r>
              <a:rPr lang="da-DK" sz="1200" dirty="0">
                <a:latin typeface="+mn-lt"/>
              </a:rPr>
              <a:t>Materiale til personalet ligger her: </a:t>
            </a:r>
            <a:r>
              <a:rPr lang="da-DK" sz="1200" u="sng" dirty="0" err="1">
                <a:solidFill>
                  <a:srgbClr val="0000FF"/>
                </a:solidFill>
                <a:effectLst/>
                <a:latin typeface="+mn-lt"/>
                <a:ea typeface="Aptos" panose="020B0004020202020204" pitchFamily="34" charset="0"/>
                <a:hlinkClick r:id="rId4"/>
              </a:rPr>
              <a:t>https</a:t>
            </a:r>
            <a:r>
              <a:rPr lang="da-DK" sz="1200" u="sng" dirty="0">
                <a:solidFill>
                  <a:srgbClr val="0000FF"/>
                </a:solidFill>
                <a:effectLst/>
                <a:latin typeface="+mn-lt"/>
                <a:ea typeface="Aptos" panose="020B0004020202020204" pitchFamily="34" charset="0"/>
                <a:hlinkClick r:id="rId4"/>
              </a:rPr>
              <a:t>://</a:t>
            </a:r>
            <a:r>
              <a:rPr lang="da-DK" sz="1200" u="sng" dirty="0" err="1">
                <a:solidFill>
                  <a:srgbClr val="0000FF"/>
                </a:solidFill>
                <a:effectLst/>
                <a:latin typeface="+mn-lt"/>
                <a:ea typeface="Aptos" panose="020B0004020202020204" pitchFamily="34" charset="0"/>
                <a:hlinkClick r:id="rId4"/>
              </a:rPr>
              <a:t>www.jammerbugt.dk</a:t>
            </a:r>
            <a:r>
              <a:rPr lang="da-DK" sz="1200" u="sng" dirty="0">
                <a:solidFill>
                  <a:srgbClr val="0000FF"/>
                </a:solidFill>
                <a:effectLst/>
                <a:latin typeface="+mn-lt"/>
                <a:ea typeface="Aptos" panose="020B0004020202020204" pitchFamily="34" charset="0"/>
                <a:hlinkClick r:id="rId4"/>
              </a:rPr>
              <a:t>/</a:t>
            </a:r>
            <a:r>
              <a:rPr lang="da-DK" sz="1200" u="sng" dirty="0" err="1">
                <a:solidFill>
                  <a:srgbClr val="0000FF"/>
                </a:solidFill>
                <a:effectLst/>
                <a:latin typeface="+mn-lt"/>
                <a:ea typeface="Aptos" panose="020B0004020202020204" pitchFamily="34" charset="0"/>
                <a:hlinkClick r:id="rId4"/>
              </a:rPr>
              <a:t>nexus</a:t>
            </a:r>
            <a:r>
              <a:rPr lang="da-DK" sz="1200" u="sng" dirty="0">
                <a:solidFill>
                  <a:srgbClr val="0000FF"/>
                </a:solidFill>
                <a:effectLst/>
                <a:latin typeface="+mn-lt"/>
                <a:ea typeface="Aptos" panose="020B0004020202020204" pitchFamily="34" charset="0"/>
                <a:hlinkClick r:id="rId4"/>
              </a:rPr>
              <a:t>/sundhed-senior/den-sidste-tid/</a:t>
            </a:r>
            <a:endParaRPr lang="da-DK" sz="1200" u="sng" dirty="0">
              <a:solidFill>
                <a:srgbClr val="0000FF"/>
              </a:solidFill>
              <a:effectLst/>
              <a:latin typeface="+mn-lt"/>
              <a:ea typeface="Aptos" panose="020B0004020202020204" pitchFamily="34" charset="0"/>
            </a:endParaRPr>
          </a:p>
          <a:p>
            <a:endParaRPr lang="da-DK" sz="1200" u="sng" dirty="0">
              <a:solidFill>
                <a:srgbClr val="0000FF"/>
              </a:solidFill>
              <a:effectLst/>
              <a:latin typeface="+mn-lt"/>
            </a:endParaRPr>
          </a:p>
          <a:p>
            <a:r>
              <a:rPr lang="da-DK" sz="1200" u="none" dirty="0">
                <a:solidFill>
                  <a:schemeClr val="tx1"/>
                </a:solidFill>
                <a:effectLst/>
                <a:latin typeface="+mn-lt"/>
              </a:rPr>
              <a:t>Kommunens instruks og </a:t>
            </a:r>
            <a:r>
              <a:rPr lang="da-DK" sz="1200" u="none" dirty="0" err="1">
                <a:solidFill>
                  <a:schemeClr val="tx1"/>
                </a:solidFill>
                <a:effectLst/>
                <a:latin typeface="+mn-lt"/>
              </a:rPr>
              <a:t>PIXI’en</a:t>
            </a:r>
            <a:r>
              <a:rPr lang="da-DK" sz="1200" u="none" dirty="0">
                <a:solidFill>
                  <a:schemeClr val="tx1"/>
                </a:solidFill>
                <a:effectLst/>
                <a:latin typeface="+mn-lt"/>
              </a:rPr>
              <a:t> som omtales under jurapunktet findes på samme hjemmeside sammen med det ny flowskema.</a:t>
            </a:r>
          </a:p>
          <a:p>
            <a:r>
              <a:rPr lang="da-DK" sz="1200" u="none" dirty="0">
                <a:solidFill>
                  <a:schemeClr val="tx1"/>
                </a:solidFill>
                <a:effectLst/>
                <a:latin typeface="+mn-lt"/>
              </a:rPr>
              <a:t>Hvis I gerne vil uddele </a:t>
            </a:r>
            <a:r>
              <a:rPr lang="da-DK" sz="1200" u="none" dirty="0" err="1">
                <a:solidFill>
                  <a:schemeClr val="tx1"/>
                </a:solidFill>
                <a:effectLst/>
                <a:latin typeface="+mn-lt"/>
              </a:rPr>
              <a:t>PIXI’en</a:t>
            </a:r>
            <a:r>
              <a:rPr lang="da-DK" sz="1200" u="none" dirty="0">
                <a:solidFill>
                  <a:schemeClr val="tx1"/>
                </a:solidFill>
                <a:effectLst/>
                <a:latin typeface="+mn-lt"/>
              </a:rPr>
              <a:t> og flowskemaet i forbindelse med undervisningen, må I printe nogle eksemplarer fra hjemmesiden</a:t>
            </a:r>
            <a:endParaRPr lang="da-DK" sz="1200" dirty="0">
              <a:solidFill>
                <a:schemeClr val="tx1"/>
              </a:solidFill>
              <a:latin typeface="+mn-lt"/>
            </a:endParaRPr>
          </a:p>
        </p:txBody>
      </p:sp>
      <p:sp>
        <p:nvSpPr>
          <p:cNvPr id="4" name="Pladsholder til slidenummer 3"/>
          <p:cNvSpPr>
            <a:spLocks noGrp="1"/>
          </p:cNvSpPr>
          <p:nvPr>
            <p:ph type="sldNum" sz="quarter" idx="5"/>
          </p:nvPr>
        </p:nvSpPr>
        <p:spPr/>
        <p:txBody>
          <a:bodyPr/>
          <a:lstStyle/>
          <a:p>
            <a:fld id="{66B5DB18-0130-47E9-85A3-B7CAB0E707AB}" type="slidenum">
              <a:rPr lang="da-DK" smtClean="0"/>
              <a:t>1</a:t>
            </a:fld>
            <a:endParaRPr lang="da-DK"/>
          </a:p>
        </p:txBody>
      </p:sp>
    </p:spTree>
    <p:extLst>
      <p:ext uri="{BB962C8B-B14F-4D97-AF65-F5344CB8AC3E}">
        <p14:creationId xmlns:p14="http://schemas.microsoft.com/office/powerpoint/2010/main" val="66569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kan vælge at droppe det her – men det er altid godt at putte et smil eller endda grin ind…så…</a:t>
            </a:r>
          </a:p>
          <a:p>
            <a:endParaRPr lang="da-DK"/>
          </a:p>
          <a:p>
            <a:r>
              <a:rPr lang="da-DK"/>
              <a:t>På dødsmuseet i Amsterdam, ‘Tot Zover’, er der udstillet en IKEA-kiste med fuldt samlekatalog på 24 sider.</a:t>
            </a:r>
          </a:p>
          <a:p>
            <a:r>
              <a:rPr lang="da-DK"/>
              <a:t>Den er lavet af de to designstuderende, som synes, at når ens første vugge kommer fra IKEA, så kunne den sidste jo osse gøre det.</a:t>
            </a:r>
          </a:p>
          <a:p>
            <a:endParaRPr lang="da-DK"/>
          </a:p>
          <a:p>
            <a:r>
              <a:rPr lang="da-DK"/>
              <a:t>Men IKEA har ikke taget idéen op….</a:t>
            </a:r>
          </a:p>
        </p:txBody>
      </p:sp>
      <p:sp>
        <p:nvSpPr>
          <p:cNvPr id="4" name="Pladsholder til slidenummer 3"/>
          <p:cNvSpPr>
            <a:spLocks noGrp="1"/>
          </p:cNvSpPr>
          <p:nvPr>
            <p:ph type="sldNum" sz="quarter" idx="5"/>
          </p:nvPr>
        </p:nvSpPr>
        <p:spPr/>
        <p:txBody>
          <a:bodyPr/>
          <a:lstStyle/>
          <a:p>
            <a:fld id="{DBDAF23E-DBDA-45DE-A620-5ED9452E3320}" type="slidenum">
              <a:rPr lang="da-DK" smtClean="0"/>
              <a:t>10</a:t>
            </a:fld>
            <a:endParaRPr lang="da-DK"/>
          </a:p>
        </p:txBody>
      </p:sp>
    </p:spTree>
    <p:extLst>
      <p:ext uri="{BB962C8B-B14F-4D97-AF65-F5344CB8AC3E}">
        <p14:creationId xmlns:p14="http://schemas.microsoft.com/office/powerpoint/2010/main" val="10030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nu i gang med det første store tema i </a:t>
            </a:r>
            <a:r>
              <a:rPr lang="da-DK" dirty="0" err="1"/>
              <a:t>undervisnigen</a:t>
            </a:r>
            <a:r>
              <a:rPr lang="da-DK" dirty="0"/>
              <a:t>..</a:t>
            </a:r>
          </a:p>
        </p:txBody>
      </p:sp>
      <p:sp>
        <p:nvSpPr>
          <p:cNvPr id="4" name="Pladsholder til slidenummer 3"/>
          <p:cNvSpPr>
            <a:spLocks noGrp="1"/>
          </p:cNvSpPr>
          <p:nvPr>
            <p:ph type="sldNum" sz="quarter" idx="5"/>
          </p:nvPr>
        </p:nvSpPr>
        <p:spPr/>
        <p:txBody>
          <a:bodyPr/>
          <a:lstStyle/>
          <a:p>
            <a:fld id="{66B5DB18-0130-47E9-85A3-B7CAB0E707AB}" type="slidenum">
              <a:rPr lang="da-DK" smtClean="0"/>
              <a:t>11</a:t>
            </a:fld>
            <a:endParaRPr lang="da-DK"/>
          </a:p>
        </p:txBody>
      </p:sp>
    </p:spTree>
    <p:extLst>
      <p:ext uri="{BB962C8B-B14F-4D97-AF65-F5344CB8AC3E}">
        <p14:creationId xmlns:p14="http://schemas.microsoft.com/office/powerpoint/2010/main" val="43929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Indledning:</a:t>
            </a:r>
          </a:p>
          <a:p>
            <a:r>
              <a:rPr lang="da-DK" dirty="0"/>
              <a:t>Det er vigtigt, at alle medarbejdere er klar over deres egen rolle i forbindelse med fravalg af livsforlængende behandling og genoplivningsforsøg ved hjertestop.</a:t>
            </a:r>
          </a:p>
          <a:p>
            <a:r>
              <a:rPr lang="da-DK" dirty="0"/>
              <a:t>Derfor kommer nu en kort gennemgang af lovgivningen, så alle ved, hvad man skal, og hvad man må og ikke må – især når man finder en livløs person.</a:t>
            </a:r>
          </a:p>
          <a:p>
            <a:r>
              <a:rPr lang="da-DK" dirty="0"/>
              <a:t>Baggrunden er ”Vejledning om genoplivning og fravalg af genoplivningsforsøg”  og ”Vejledning om fravalg og afbrydelse af livsforlængende behandling” – dem behøver I ikke at sætte </a:t>
            </a:r>
            <a:r>
              <a:rPr lang="da-DK" dirty="0" err="1"/>
              <a:t>jert</a:t>
            </a:r>
            <a:r>
              <a:rPr lang="da-DK" dirty="0"/>
              <a:t> ind i.</a:t>
            </a:r>
          </a:p>
          <a:p>
            <a:endParaRPr lang="da-DK" dirty="0"/>
          </a:p>
          <a:p>
            <a:r>
              <a:rPr lang="da-DK" dirty="0"/>
              <a:t>Alt det vigtigste står i Jammerbugt Kommunes instruks – og det allervigtigste endda i en PIXI-udgave af instruksen og i vores nye flowskema</a:t>
            </a:r>
            <a:r>
              <a:rPr lang="da-DK"/>
              <a:t>. </a:t>
            </a:r>
          </a:p>
          <a:p>
            <a:endParaRPr lang="da-DK" sz="1200" u="sng">
              <a:solidFill>
                <a:srgbClr val="0000FF"/>
              </a:solidFill>
              <a:effectLst/>
              <a:latin typeface="Calibri" panose="020F0502020204030204" pitchFamily="34" charset="0"/>
            </a:endParaRPr>
          </a:p>
          <a:p>
            <a:r>
              <a:rPr lang="da-DK" sz="1200" u="none">
                <a:solidFill>
                  <a:srgbClr val="0000FF"/>
                </a:solidFill>
                <a:effectLst/>
                <a:latin typeface="Calibri" panose="020F0502020204030204" pitchFamily="34" charset="0"/>
              </a:rPr>
              <a:t>Kommunens instruks, PIXI’en og flowskemaet, som omtales her under jurapunktet findes denne hjemmeside: </a:t>
            </a:r>
            <a:r>
              <a:rPr lang="da-DK" sz="1200" u="none">
                <a:solidFill>
                  <a:schemeClr val="tx1"/>
                </a:solidFill>
                <a:effectLst/>
                <a:latin typeface="+mn-lt"/>
                <a:ea typeface="+mn-ea"/>
              </a:rPr>
              <a:t> </a:t>
            </a:r>
            <a:r>
              <a:rPr lang="da-DK" sz="1200" u="sng">
                <a:solidFill>
                  <a:srgbClr val="0000FF"/>
                </a:solidFill>
                <a:effectLst/>
                <a:latin typeface="Calibri" panose="020F0502020204030204" pitchFamily="34" charset="0"/>
                <a:ea typeface="Aptos" panose="020B0004020202020204" pitchFamily="34" charset="0"/>
                <a:hlinkClick r:id="rId3"/>
              </a:rPr>
              <a:t>https://www.jammerbugt.dk/nexus/sundhed-senior/den-sidste-tid/</a:t>
            </a:r>
            <a:endParaRPr lang="da-DK" sz="1200" u="sng">
              <a:solidFill>
                <a:srgbClr val="0000FF"/>
              </a:solidFill>
              <a:effectLst/>
              <a:latin typeface="Calibri" panose="020F0502020204030204" pitchFamily="34" charset="0"/>
              <a:ea typeface="Aptos" panose="020B0004020202020204" pitchFamily="34" charset="0"/>
            </a:endParaRPr>
          </a:p>
          <a:p>
            <a:endParaRPr lang="da-DK" sz="1200" u="none">
              <a:solidFill>
                <a:srgbClr val="0000FF"/>
              </a:solidFill>
              <a:effectLst/>
              <a:latin typeface="Calibri" panose="020F0502020204030204" pitchFamily="34" charset="0"/>
            </a:endParaRPr>
          </a:p>
          <a:p>
            <a:r>
              <a:rPr lang="da-DK" sz="1200" u="none">
                <a:solidFill>
                  <a:srgbClr val="0000FF"/>
                </a:solidFill>
                <a:effectLst/>
                <a:latin typeface="Calibri" panose="020F0502020204030204" pitchFamily="34" charset="0"/>
              </a:rPr>
              <a:t>Hvis I gerne vil uddele PIXI’en og flowskemaet i forbindelse med undervisningen, må I printe nogle eksemplarer før undervisningen.</a:t>
            </a:r>
            <a:endParaRPr lang="da-DK"/>
          </a:p>
          <a:p>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12</a:t>
            </a:fld>
            <a:endParaRPr lang="da-DK"/>
          </a:p>
        </p:txBody>
      </p:sp>
    </p:spTree>
    <p:extLst>
      <p:ext uri="{BB962C8B-B14F-4D97-AF65-F5344CB8AC3E}">
        <p14:creationId xmlns:p14="http://schemas.microsoft.com/office/powerpoint/2010/main" val="337919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Svaret er, at alle habile personer kan sige nej til en tilbudt behandling – også selv om lægen synes, den er vigtig.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Hvis borgeren ikke er i stand til at bestemme – er inhabil = ikke i stand til at varetage sine helbredsforhold – fx ved svær demens , bestemmer lægen. </a:t>
            </a:r>
          </a:p>
          <a:p>
            <a:r>
              <a:rPr lang="da-DK"/>
              <a:t> </a:t>
            </a:r>
          </a:p>
          <a:p>
            <a:r>
              <a:rPr lang="da-DK"/>
              <a:t>Lægen skal bare sikre sig</a:t>
            </a:r>
          </a:p>
          <a:p>
            <a:pPr marL="181188" indent="-181188">
              <a:buFont typeface="Arial" panose="020B0604020202020204" pitchFamily="34" charset="0"/>
              <a:buChar char="•"/>
            </a:pPr>
            <a:r>
              <a:rPr lang="da-DK"/>
              <a:t>at borgeren er habil (plejepersonalet kan naturligvis godt vurdere, om borgeren er habil, og det er godt at skrive dette, når I henvender jer til lægen)</a:t>
            </a:r>
          </a:p>
          <a:p>
            <a:pPr marL="181188" indent="-181188">
              <a:buFont typeface="Arial" panose="020B0604020202020204" pitchFamily="34" charset="0"/>
              <a:buChar char="•"/>
            </a:pPr>
            <a:r>
              <a:rPr lang="da-DK"/>
              <a:t>og forstår omfanget af beslutningen</a:t>
            </a:r>
          </a:p>
          <a:p>
            <a:pPr marL="181188" indent="-181188">
              <a:buFont typeface="Arial" panose="020B0604020202020204" pitchFamily="34" charset="0"/>
              <a:buChar char="•"/>
            </a:pPr>
            <a:r>
              <a:rPr lang="da-DK"/>
              <a:t>og at beslutningen ikke skyldes forhold, der kan afhjælpes (fx en depression) </a:t>
            </a:r>
          </a:p>
          <a:p>
            <a:r>
              <a:rPr lang="da-DK"/>
              <a:t>- og derefter skal lægen skrive fravalgsønsket ind i journalen.</a:t>
            </a:r>
          </a:p>
          <a:p>
            <a:endParaRPr lang="da-DK"/>
          </a:p>
          <a:p>
            <a:r>
              <a:rPr lang="da-DK"/>
              <a:t>Lægen skal stadig så vidt muligt inddrage borgeren og helst også pårørende, eventuelle værger eller fremtidsfuldmægtige – men den afgørende beslutning er lægens.</a:t>
            </a:r>
          </a:p>
          <a:p>
            <a:r>
              <a:rPr lang="da-DK"/>
              <a:t>Hvis borgeren har lavet et behandlingstestamente, står der heri, hvad man ønsker, hvis man bliver inhabil.</a:t>
            </a:r>
          </a:p>
        </p:txBody>
      </p:sp>
      <p:sp>
        <p:nvSpPr>
          <p:cNvPr id="4" name="Pladsholder til slidenummer 3"/>
          <p:cNvSpPr>
            <a:spLocks noGrp="1"/>
          </p:cNvSpPr>
          <p:nvPr>
            <p:ph type="sldNum" sz="quarter" idx="5"/>
          </p:nvPr>
        </p:nvSpPr>
        <p:spPr/>
        <p:txBody>
          <a:bodyPr/>
          <a:lstStyle/>
          <a:p>
            <a:fld id="{DBDAF23E-DBDA-45DE-A620-5ED9452E3320}" type="slidenum">
              <a:rPr lang="da-DK" smtClean="0"/>
              <a:t>13</a:t>
            </a:fld>
            <a:endParaRPr lang="da-DK"/>
          </a:p>
        </p:txBody>
      </p:sp>
    </p:spTree>
    <p:extLst>
      <p:ext uri="{BB962C8B-B14F-4D97-AF65-F5344CB8AC3E}">
        <p14:creationId xmlns:p14="http://schemas.microsoft.com/office/powerpoint/2010/main" val="364661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6688" y="1393825"/>
            <a:ext cx="6588125" cy="3706813"/>
          </a:xfrm>
        </p:spPr>
      </p:sp>
      <p:sp>
        <p:nvSpPr>
          <p:cNvPr id="3" name="Pladsholder til noter 2"/>
          <p:cNvSpPr>
            <a:spLocks noGrp="1"/>
          </p:cNvSpPr>
          <p:nvPr>
            <p:ph type="body" idx="1"/>
          </p:nvPr>
        </p:nvSpPr>
        <p:spPr>
          <a:xfrm>
            <a:off x="813373" y="5449402"/>
            <a:ext cx="5511800" cy="3946118"/>
          </a:xfrm>
        </p:spPr>
        <p:txBody>
          <a:bodyPr/>
          <a:lstStyle/>
          <a:p>
            <a:r>
              <a:rPr lang="da-DK" dirty="0"/>
              <a:t>For al førstehjælp gælder, at der så hurtigt som muligt skal tilkaldes hjælp.</a:t>
            </a:r>
          </a:p>
          <a:p>
            <a:r>
              <a:rPr lang="da-DK" dirty="0"/>
              <a:t>Mens man tilkalder hjælp, kan man oftest ikke foretage hjerte-lungeredning – hvis man altså er alene.</a:t>
            </a:r>
          </a:p>
          <a:p>
            <a:r>
              <a:rPr lang="da-DK" dirty="0"/>
              <a:t>Hvis man er to, tilkalder den ene hjælp, mens den anden starter genoplivningsforsøg. </a:t>
            </a:r>
          </a:p>
          <a:p>
            <a:r>
              <a:rPr lang="da-DK" dirty="0"/>
              <a:t>Når der er tilkaldt hjælp, kan den ene tjekke i NEXUS, om der er foretaget fravalg af </a:t>
            </a:r>
            <a:r>
              <a:rPr lang="da-DK" dirty="0" err="1"/>
              <a:t>genoplivingsforsøg</a:t>
            </a:r>
            <a:r>
              <a:rPr lang="da-DK" dirty="0"/>
              <a:t> – HVIS IKKE MAN VED DET I FORVEJEN</a:t>
            </a:r>
          </a:p>
          <a:p>
            <a:endParaRPr lang="da-DK" dirty="0"/>
          </a:p>
          <a:p>
            <a:r>
              <a:rPr lang="da-DK" dirty="0"/>
              <a:t>Jeg har taget definitionen på hjertestop med – fordi den ikke er velkendt </a:t>
            </a:r>
            <a:r>
              <a:rPr lang="da-DK"/>
              <a:t>af alle</a:t>
            </a:r>
          </a:p>
          <a:p>
            <a:endParaRPr lang="da-DK"/>
          </a:p>
          <a:p>
            <a:r>
              <a:rPr lang="da-DK"/>
              <a:t>De 5 sitiuationer gennemgås i de efterfølgende slides</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14</a:t>
            </a:fld>
            <a:endParaRPr lang="da-DK"/>
          </a:p>
        </p:txBody>
      </p:sp>
    </p:spTree>
    <p:extLst>
      <p:ext uri="{BB962C8B-B14F-4D97-AF65-F5344CB8AC3E}">
        <p14:creationId xmlns:p14="http://schemas.microsoft.com/office/powerpoint/2010/main" val="342512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Første punkt: Det er altså ikke nok, at plejepersonalet ikke kan føle puls eller vejrtrækning – eller </a:t>
            </a:r>
            <a:r>
              <a:rPr lang="da-DK"/>
              <a:t>at borgeren </a:t>
            </a:r>
            <a:r>
              <a:rPr lang="da-DK" dirty="0"/>
              <a:t>er kølig.</a:t>
            </a:r>
          </a:p>
          <a:p>
            <a:endParaRPr lang="da-DK"/>
          </a:p>
          <a:p>
            <a:r>
              <a:rPr lang="da-DK"/>
              <a:t>Andet </a:t>
            </a:r>
            <a:r>
              <a:rPr lang="da-DK" dirty="0"/>
              <a:t>punkt er lidt irriterende, for det ville være fint, hvis det var nok, </a:t>
            </a:r>
            <a:r>
              <a:rPr lang="da-DK"/>
              <a:t>at borgeren </a:t>
            </a:r>
            <a:r>
              <a:rPr lang="da-DK" dirty="0"/>
              <a:t>af lægen var erklæret terminal – men der står også i vejledningen, at det samtidig skal fremgå tydeligt af journalen, at lægen har vurderet, </a:t>
            </a:r>
            <a:r>
              <a:rPr lang="da-DK"/>
              <a:t>at borgeren </a:t>
            </a:r>
            <a:r>
              <a:rPr lang="da-DK" dirty="0"/>
              <a:t>er døende – hvilket man jo ikke behøver at være, selv om man er terminalerklæret.</a:t>
            </a:r>
          </a:p>
          <a:p>
            <a:endParaRPr lang="da-DK" dirty="0"/>
          </a:p>
          <a:p>
            <a:r>
              <a:rPr lang="da-DK" dirty="0"/>
              <a:t>Hvis der er et utydeligt journalnotat, må man bede lægen være mere præcis og skrive et regulært </a:t>
            </a:r>
            <a:r>
              <a:rPr lang="da-DK"/>
              <a:t>fravalgsnotat.</a:t>
            </a:r>
          </a:p>
          <a:p>
            <a:pPr lvl="1"/>
            <a:r>
              <a:rPr lang="da-DK"/>
              <a:t>Fx: Lægen har noteret, at der skal være god og kærlig pleje, og har ordineret subcutan medicin, men har ikke noteret, at der ikke skal foretages genoplivning ved hjertestop</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15</a:t>
            </a:fld>
            <a:endParaRPr lang="da-DK"/>
          </a:p>
        </p:txBody>
      </p:sp>
    </p:spTree>
    <p:extLst>
      <p:ext uri="{BB962C8B-B14F-4D97-AF65-F5344CB8AC3E}">
        <p14:creationId xmlns:p14="http://schemas.microsoft.com/office/powerpoint/2010/main" val="2906848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Det kan være svært at få fat i en læge, der kan tage stilling i den akutte situation, hvor man står med en livløs person, men nogle gange kan man få fat i egen læge eller en vagtlæge – og måske kan personalet på vagtcentralen med lægeopbakning tage beslutning om at undlade eller afbryde genoplivning.</a:t>
            </a:r>
          </a:p>
          <a:p>
            <a:r>
              <a:rPr lang="da-DK" dirty="0"/>
              <a:t>Det sidste er noget, man arbejder med i Den </a:t>
            </a:r>
            <a:r>
              <a:rPr lang="da-DK" dirty="0" err="1"/>
              <a:t>Præhospitale</a:t>
            </a:r>
            <a:r>
              <a:rPr lang="da-DK" dirty="0"/>
              <a:t> Virksomhed.</a:t>
            </a:r>
          </a:p>
        </p:txBody>
      </p:sp>
      <p:sp>
        <p:nvSpPr>
          <p:cNvPr id="4" name="Pladsholder til slidenummer 3"/>
          <p:cNvSpPr>
            <a:spLocks noGrp="1"/>
          </p:cNvSpPr>
          <p:nvPr>
            <p:ph type="sldNum" sz="quarter" idx="5"/>
          </p:nvPr>
        </p:nvSpPr>
        <p:spPr/>
        <p:txBody>
          <a:bodyPr/>
          <a:lstStyle/>
          <a:p>
            <a:fld id="{DBDAF23E-DBDA-45DE-A620-5ED9452E3320}" type="slidenum">
              <a:rPr lang="da-DK" smtClean="0"/>
              <a:t>16</a:t>
            </a:fld>
            <a:endParaRPr lang="da-DK"/>
          </a:p>
        </p:txBody>
      </p:sp>
    </p:spTree>
    <p:extLst>
      <p:ext uri="{BB962C8B-B14F-4D97-AF65-F5344CB8AC3E}">
        <p14:creationId xmlns:p14="http://schemas.microsoft.com/office/powerpoint/2010/main" val="122647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vi er habile, kan vi alle – </a:t>
            </a:r>
            <a:r>
              <a:rPr lang="da-DK" b="1" dirty="0"/>
              <a:t>hvis vi fejler noget</a:t>
            </a:r>
            <a:r>
              <a:rPr lang="da-DK" b="1" baseline="0" dirty="0"/>
              <a:t> </a:t>
            </a:r>
            <a:r>
              <a:rPr lang="da-DK" baseline="0" dirty="0"/>
              <a:t>– fravælge genoplivningsforsøg </a:t>
            </a:r>
            <a:r>
              <a:rPr lang="da-DK" baseline="0"/>
              <a:t>ved hjertestop og anden livsforlængende behandling.</a:t>
            </a:r>
            <a:endParaRPr lang="da-DK" baseline="0" dirty="0"/>
          </a:p>
          <a:p>
            <a:r>
              <a:rPr lang="da-DK" baseline="0" dirty="0"/>
              <a:t>Lægen skal ikke tage stilling til, om beslutningen er klog – men bare sikre sig, at borgeren er habil og forstår konsekvensen af beslutningen.</a:t>
            </a:r>
          </a:p>
          <a:p>
            <a:r>
              <a:rPr lang="da-DK" baseline="0" dirty="0"/>
              <a:t>Lægen skal også sikre sig, at fravalget ikke skyldes forhold, der kan afhjælpes – som fx en depression.</a:t>
            </a:r>
          </a:p>
          <a:p>
            <a:r>
              <a:rPr lang="da-DK" baseline="0" dirty="0"/>
              <a:t>Og så skal lægen dokumentere borgerens beslutning på relevant vis i journalen – og give kommunen besked, så det kan blive lagt i NEXUS.</a:t>
            </a:r>
          </a:p>
          <a:p>
            <a:endParaRPr lang="da-DK" baseline="0" dirty="0"/>
          </a:p>
          <a:p>
            <a:r>
              <a:rPr lang="da-DK" baseline="0" dirty="0"/>
              <a:t>Hvis borgeren ændrer mening og alligevel ønsker genoplivningsforsøg, gælder fravalget af hjertestop ikke længere. </a:t>
            </a:r>
          </a:p>
          <a:p>
            <a:r>
              <a:rPr lang="da-DK" baseline="0" dirty="0"/>
              <a:t>Plejepersonalet skal rette sig efter en sådan tilbagetrækning af beslutningen, skrive den i journalen og orientere lægen.</a:t>
            </a:r>
          </a:p>
          <a:p>
            <a:endParaRPr lang="da-DK" baseline="0" dirty="0"/>
          </a:p>
          <a:p>
            <a:r>
              <a:rPr lang="da-DK" baseline="0" dirty="0"/>
              <a:t>Der er ingen bestemmelser om, at borgeren skal spørges om sit fravalg med bestemte mellemrum.</a:t>
            </a:r>
          </a:p>
          <a:p>
            <a:endParaRPr lang="da-DK" baseline="0" dirty="0"/>
          </a:p>
          <a:p>
            <a:r>
              <a:rPr lang="da-DK" baseline="0" dirty="0"/>
              <a:t>Hvis en borger ombestemmer sig vedrørende fravalg af anden livsforlængende behandling, skal lægen ordinere behandlingen igen, før den kan gives af plejepersonalet.</a:t>
            </a:r>
          </a:p>
          <a:p>
            <a:endParaRPr lang="da-DK" baseline="0" dirty="0"/>
          </a:p>
          <a:p>
            <a:r>
              <a:rPr lang="da-DK" baseline="0" dirty="0"/>
              <a:t>Almen alderdomssvækkelse alene – uden sygdomme – er ikke tilstrækkeligt til, at man kan fravælge genoplivningsforsøg, men her kan lægen fravælge under hensyn til forventet dårligt resultat af genoplivningsforsøg.</a:t>
            </a:r>
          </a:p>
          <a:p>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17</a:t>
            </a:fld>
            <a:endParaRPr lang="da-DK"/>
          </a:p>
        </p:txBody>
      </p:sp>
    </p:spTree>
    <p:extLst>
      <p:ext uri="{BB962C8B-B14F-4D97-AF65-F5344CB8AC3E}">
        <p14:creationId xmlns:p14="http://schemas.microsoft.com/office/powerpoint/2010/main" val="772080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a:t>Hvis borgeren </a:t>
            </a:r>
            <a:r>
              <a:rPr lang="da-DK" sz="1400" dirty="0"/>
              <a:t>er alvorligt syg eller døende, skal den behandlingsansvarlige læge vurdere, hvad der skal ske i tilfælde </a:t>
            </a:r>
            <a:r>
              <a:rPr lang="da-DK" sz="1400"/>
              <a:t>af hjertestop.</a:t>
            </a:r>
            <a:endParaRPr lang="da-DK" sz="1400" dirty="0"/>
          </a:p>
          <a:p>
            <a:r>
              <a:rPr lang="da-DK" sz="1400" dirty="0"/>
              <a:t>Hvis lægen udsteder en terminalerklæring, SKAL der også tages stilling til genoplivning.</a:t>
            </a:r>
          </a:p>
          <a:p>
            <a:r>
              <a:rPr lang="da-DK" sz="1400" dirty="0"/>
              <a:t>Beslutningen tages, uanset </a:t>
            </a:r>
            <a:r>
              <a:rPr lang="da-DK" sz="1400"/>
              <a:t>om borgeren og</a:t>
            </a:r>
            <a:r>
              <a:rPr lang="da-DK" sz="1400" dirty="0"/>
              <a:t>/eller de pårørende er </a:t>
            </a:r>
            <a:r>
              <a:rPr lang="da-DK" sz="1400"/>
              <a:t>uenige (man </a:t>
            </a:r>
            <a:r>
              <a:rPr lang="da-DK" sz="1400" dirty="0"/>
              <a:t>kan ikke kræve en bestemt behandling).</a:t>
            </a:r>
          </a:p>
          <a:p>
            <a:endParaRPr lang="da-DK" sz="1400" dirty="0"/>
          </a:p>
          <a:p>
            <a:r>
              <a:rPr lang="da-DK" sz="1400" dirty="0"/>
              <a:t>Beslutningen kan kun ændres af en læge, men det behøver ikke være den læge, der tog </a:t>
            </a:r>
            <a:r>
              <a:rPr lang="da-DK" sz="1400"/>
              <a:t>beslutningen.</a:t>
            </a:r>
          </a:p>
          <a:p>
            <a:endParaRPr lang="da-DK" sz="1400"/>
          </a:p>
          <a:p>
            <a:r>
              <a:rPr lang="da-DK" sz="1400"/>
              <a:t>Der er ingen bestemmelser om, at fravalget skal genvurderes med bestemte mellemrum.</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18</a:t>
            </a:fld>
            <a:endParaRPr lang="da-DK"/>
          </a:p>
        </p:txBody>
      </p:sp>
    </p:spTree>
    <p:extLst>
      <p:ext uri="{BB962C8B-B14F-4D97-AF65-F5344CB8AC3E}">
        <p14:creationId xmlns:p14="http://schemas.microsoft.com/office/powerpoint/2010/main" val="2143454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den sundhedsfaglige beslutning om fravalg af genoplivningsforsøg reelt allerede er taget, skal man ikke </a:t>
            </a:r>
            <a:r>
              <a:rPr lang="da-DK"/>
              <a:t>give borgeren </a:t>
            </a:r>
            <a:r>
              <a:rPr lang="da-DK" dirty="0"/>
              <a:t>indtryk af, at der er </a:t>
            </a:r>
            <a:r>
              <a:rPr lang="da-DK"/>
              <a:t>frit valg.</a:t>
            </a:r>
          </a:p>
          <a:p>
            <a:r>
              <a:rPr lang="da-DK"/>
              <a:t>Det kan jo nemt skabe en dårlig situation. </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19</a:t>
            </a:fld>
            <a:endParaRPr lang="da-DK"/>
          </a:p>
        </p:txBody>
      </p:sp>
    </p:spTree>
    <p:extLst>
      <p:ext uri="{BB962C8B-B14F-4D97-AF65-F5344CB8AC3E}">
        <p14:creationId xmlns:p14="http://schemas.microsoft.com/office/powerpoint/2010/main" val="75609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starter med at fortælle, hvem I er.</a:t>
            </a:r>
          </a:p>
          <a:p>
            <a:r>
              <a:rPr lang="da-DK" dirty="0"/>
              <a:t>”Vi har sammen med 70 andre fra alle arbejdspladser i Jammerbugt Kommunes plejeområde har været på </a:t>
            </a:r>
            <a:r>
              <a:rPr lang="da-DK" dirty="0" err="1"/>
              <a:t>to-dages</a:t>
            </a:r>
            <a:r>
              <a:rPr lang="da-DK" dirty="0"/>
              <a:t> kursus i projekt Den Sidste Tid”</a:t>
            </a:r>
          </a:p>
          <a:p>
            <a:r>
              <a:rPr lang="da-DK" dirty="0"/>
              <a:t>”Alle cheferne var med lige i starten, og kommunens Sundheds- og Ældrechef var med til afslutningen”</a:t>
            </a:r>
          </a:p>
          <a:p>
            <a:r>
              <a:rPr lang="da-DK" dirty="0"/>
              <a:t>”Projektet handler om, at vi skal blive lidt bedre til at hjælpe med, at vores borgere kommer til at dø på den måde, som de helst selv vil – og det er jo tit derhjemme”</a:t>
            </a:r>
          </a:p>
          <a:p>
            <a:r>
              <a:rPr lang="da-DK" dirty="0"/>
              <a:t>”På kurset, hvor Ove Gaardboe fra Dansk Selskab for Patientsikkerhed var kursusleder, fik vi en masse at vide om projekt fx</a:t>
            </a:r>
          </a:p>
          <a:p>
            <a:pPr marL="171450" indent="-171450">
              <a:buFontTx/>
              <a:buChar char="-"/>
            </a:pPr>
            <a:r>
              <a:rPr lang="da-DK" dirty="0"/>
              <a:t>om de regler, der er omkring fravalg af genoplivning og livsforlængende behandling</a:t>
            </a:r>
          </a:p>
          <a:p>
            <a:pPr marL="171450" indent="-171450">
              <a:buFontTx/>
              <a:buChar char="-"/>
            </a:pPr>
            <a:r>
              <a:rPr lang="da-DK" dirty="0"/>
              <a:t>og om kommunens instruks</a:t>
            </a:r>
          </a:p>
          <a:p>
            <a:pPr marL="171450" indent="-171450">
              <a:buFontTx/>
              <a:buChar char="-"/>
            </a:pPr>
            <a:r>
              <a:rPr lang="da-DK" dirty="0"/>
              <a:t>om det med at få taget nogle gode samtaler med borgerne og sammen med lægerne få aftalt, hvad der skal ske, hvis borgeren bliver mere syg eller dør</a:t>
            </a:r>
          </a:p>
          <a:p>
            <a:pPr marL="171450" indent="-171450">
              <a:buFontTx/>
              <a:buChar char="-"/>
            </a:pPr>
            <a:r>
              <a:rPr lang="da-DK" dirty="0"/>
              <a:t>Team for Lindrende Behandling fortalte om den specialiserede palliation</a:t>
            </a:r>
          </a:p>
          <a:p>
            <a:pPr marL="171450" indent="-171450">
              <a:buFontTx/>
              <a:buChar char="-"/>
            </a:pPr>
            <a:r>
              <a:rPr lang="da-DK" dirty="0"/>
              <a:t>og læge Cecilie Amstrup snakkede om samarbejdet med lægerne”</a:t>
            </a:r>
          </a:p>
          <a:p>
            <a:pPr marL="0" indent="0">
              <a:buFontTx/>
              <a:buNone/>
            </a:pPr>
            <a:r>
              <a:rPr lang="da-DK" dirty="0"/>
              <a:t>”Det er også meningen, at vi, der har været af sted til undervisning, skal være ambassadører for projektet – så vi skal hjælpe med til, at I kan få svar på spørgsmål om projektet, og at vi kan hjælpe, hvis der er noget, der er svært”</a:t>
            </a:r>
          </a:p>
          <a:p>
            <a:pPr marL="0" indent="0">
              <a:buFontTx/>
              <a:buNone/>
            </a:pPr>
            <a:r>
              <a:rPr lang="da-DK" dirty="0"/>
              <a:t>Og fortæl så, hvordan undervisningen kommer til at foregå – opdelt eller på én gang.</a:t>
            </a:r>
          </a:p>
        </p:txBody>
      </p:sp>
      <p:sp>
        <p:nvSpPr>
          <p:cNvPr id="4" name="Pladsholder til slidenummer 3"/>
          <p:cNvSpPr>
            <a:spLocks noGrp="1"/>
          </p:cNvSpPr>
          <p:nvPr>
            <p:ph type="sldNum" sz="quarter" idx="5"/>
          </p:nvPr>
        </p:nvSpPr>
        <p:spPr/>
        <p:txBody>
          <a:bodyPr/>
          <a:lstStyle/>
          <a:p>
            <a:fld id="{DBDAF23E-DBDA-45DE-A620-5ED9452E3320}" type="slidenum">
              <a:rPr lang="da-DK" smtClean="0"/>
              <a:t>2</a:t>
            </a:fld>
            <a:endParaRPr lang="da-DK"/>
          </a:p>
        </p:txBody>
      </p:sp>
    </p:spTree>
    <p:extLst>
      <p:ext uri="{BB962C8B-B14F-4D97-AF65-F5344CB8AC3E}">
        <p14:creationId xmlns:p14="http://schemas.microsoft.com/office/powerpoint/2010/main" val="3755965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er med for at snakke lidt om, at det ofte er plejepersonalet, der </a:t>
            </a:r>
            <a:r>
              <a:rPr lang="da-DK"/>
              <a:t>kender borgeren </a:t>
            </a:r>
            <a:r>
              <a:rPr lang="da-DK" dirty="0"/>
              <a:t>bedst, og som på den baggrund ofte først hører borgerens eget ønske eller oplever så alvorlige helbredssvigt, at fravalg skønnes relevant.</a:t>
            </a:r>
          </a:p>
          <a:p>
            <a:r>
              <a:rPr lang="da-DK" dirty="0"/>
              <a:t>Når lægen får en sådan velbegrundet forespørgsel, behøver denne ikke nødvendigvis gentage hele samtalen, men lægens involvering er </a:t>
            </a:r>
            <a:r>
              <a:rPr lang="da-DK"/>
              <a:t>nødvendig.</a:t>
            </a:r>
          </a:p>
          <a:p>
            <a:endParaRPr lang="da-DK"/>
          </a:p>
          <a:p>
            <a:r>
              <a:rPr lang="da-DK"/>
              <a:t>Lægen kan også bruge plejepersonalets vurdering af habilitetet – I kender jo borgeren.</a:t>
            </a:r>
            <a:endParaRPr lang="da-DK" dirty="0"/>
          </a:p>
          <a:p>
            <a:endParaRPr lang="da-DK" dirty="0"/>
          </a:p>
          <a:p>
            <a:r>
              <a:rPr lang="da-DK"/>
              <a:t>Bemærk lægens informationspligt – den gælder </a:t>
            </a:r>
            <a:r>
              <a:rPr lang="da-DK" dirty="0"/>
              <a:t>også i sektorovergange.</a:t>
            </a:r>
          </a:p>
        </p:txBody>
      </p:sp>
      <p:sp>
        <p:nvSpPr>
          <p:cNvPr id="4" name="Pladsholder til slidenummer 3"/>
          <p:cNvSpPr>
            <a:spLocks noGrp="1"/>
          </p:cNvSpPr>
          <p:nvPr>
            <p:ph type="sldNum" sz="quarter" idx="5"/>
          </p:nvPr>
        </p:nvSpPr>
        <p:spPr/>
        <p:txBody>
          <a:bodyPr/>
          <a:lstStyle/>
          <a:p>
            <a:fld id="{DBDAF23E-DBDA-45DE-A620-5ED9452E3320}" type="slidenum">
              <a:rPr lang="da-DK" smtClean="0"/>
              <a:t>20</a:t>
            </a:fld>
            <a:endParaRPr lang="da-DK"/>
          </a:p>
        </p:txBody>
      </p:sp>
    </p:spTree>
    <p:extLst>
      <p:ext uri="{BB962C8B-B14F-4D97-AF65-F5344CB8AC3E}">
        <p14:creationId xmlns:p14="http://schemas.microsoft.com/office/powerpoint/2010/main" val="1007607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Nogle tror </a:t>
            </a:r>
            <a:r>
              <a:rPr lang="da-DK" dirty="0"/>
              <a:t>stadig, at fravalgsbeslutninger skal gentages efter sektorskift – fx når borger er kommet hjem fra sygehus.</a:t>
            </a:r>
          </a:p>
          <a:p>
            <a:endParaRPr lang="da-DK" dirty="0"/>
          </a:p>
          <a:p>
            <a:r>
              <a:rPr lang="da-DK" dirty="0"/>
              <a:t>Men </a:t>
            </a:r>
            <a:r>
              <a:rPr lang="da-DK" dirty="0" err="1"/>
              <a:t>såden</a:t>
            </a:r>
            <a:r>
              <a:rPr lang="da-DK" dirty="0"/>
              <a:t> har det ikke været siden 2019.</a:t>
            </a:r>
          </a:p>
          <a:p>
            <a:endParaRPr lang="da-DK" dirty="0"/>
          </a:p>
          <a:p>
            <a:r>
              <a:rPr lang="da-DK" dirty="0"/>
              <a:t>Det står helt klart, at en beslutning taget af egen læge også gælder, når borgeren indlægges – og under den </a:t>
            </a:r>
            <a:r>
              <a:rPr lang="da-DK" dirty="0" err="1"/>
              <a:t>præhospitale</a:t>
            </a:r>
            <a:r>
              <a:rPr lang="da-DK" dirty="0"/>
              <a:t> transport (ambulance transport)– og tilsvarende den anden vej, når beslutningen er taget på sygehuset.</a:t>
            </a:r>
          </a:p>
          <a:p>
            <a:r>
              <a:rPr lang="da-DK" dirty="0"/>
              <a:t>Men det kræver naturligvis, at der er kendskab til beslutningen.</a:t>
            </a:r>
          </a:p>
          <a:p>
            <a:r>
              <a:rPr lang="da-DK" dirty="0"/>
              <a:t>Derfor er der også informeringspligt – i henvisning, i epikrise, i indlæggelses- og udskrivningsrapport og i plejeforløbsplaner – og mundtligt, hvis man er i tvivl om, om det skriftlige </a:t>
            </a:r>
            <a:r>
              <a:rPr lang="da-DK"/>
              <a:t>når frem i tide.</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21</a:t>
            </a:fld>
            <a:endParaRPr lang="da-DK"/>
          </a:p>
        </p:txBody>
      </p:sp>
    </p:spTree>
    <p:extLst>
      <p:ext uri="{BB962C8B-B14F-4D97-AF65-F5344CB8AC3E}">
        <p14:creationId xmlns:p14="http://schemas.microsoft.com/office/powerpoint/2010/main" val="900609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over 18 kan udfylde</a:t>
            </a:r>
            <a:r>
              <a:rPr lang="da-DK" baseline="0" dirty="0"/>
              <a:t> et ‘Behandlingstestamente’ på sundhed.dk eller på blanket, der kan hentes på Styrelsen for </a:t>
            </a:r>
            <a:r>
              <a:rPr lang="da-DK" baseline="0" dirty="0" err="1"/>
              <a:t>Patientsikkerheds</a:t>
            </a:r>
            <a:r>
              <a:rPr lang="da-DK" baseline="0" dirty="0"/>
              <a:t> hjemmeside.</a:t>
            </a:r>
          </a:p>
          <a:p>
            <a:r>
              <a:rPr lang="da-DK" baseline="0" dirty="0"/>
              <a:t>I behandlingstestamentet kan borgeren bestemme, hvad der skal ske med hensyn til livsforlængende behandling og genoplivningsforsøg ved hjertestop, hvis man på et tidspunkt skulle være blevet varigt inhabil – fx pga. demens eller hjerneskade.</a:t>
            </a:r>
          </a:p>
          <a:p>
            <a:endParaRPr lang="da-DK" baseline="0" dirty="0"/>
          </a:p>
          <a:p>
            <a:r>
              <a:rPr lang="da-DK" baseline="0" dirty="0"/>
              <a:t>Behandlingstestamentet afløste i 2019 Livstestamentet, men har man lavet et Livstestamente gælder det stadig.</a:t>
            </a:r>
          </a:p>
          <a:p>
            <a:endParaRPr lang="da-DK" baseline="0" dirty="0"/>
          </a:p>
          <a:p>
            <a:r>
              <a:rPr lang="da-DK" baseline="0" dirty="0"/>
              <a:t>Testamentet træder først i kraft, </a:t>
            </a:r>
            <a:r>
              <a:rPr lang="da-DK" b="1" baseline="0" dirty="0"/>
              <a:t>når en læge har vurderet</a:t>
            </a:r>
            <a:r>
              <a:rPr lang="da-DK" baseline="0" dirty="0"/>
              <a:t>, at borgeren er varigt inhabil og har </a:t>
            </a:r>
            <a:r>
              <a:rPr lang="da-DK" b="1" baseline="0" dirty="0"/>
              <a:t>noteret i journalen</a:t>
            </a:r>
            <a:r>
              <a:rPr lang="da-DK" baseline="0" dirty="0"/>
              <a:t>, at testamentets bestemmelser skal følges.</a:t>
            </a:r>
          </a:p>
          <a:p>
            <a:endParaRPr lang="da-DK" baseline="0" dirty="0"/>
          </a:p>
          <a:p>
            <a:r>
              <a:rPr lang="da-DK" baseline="0" dirty="0"/>
              <a:t>Hvis man får </a:t>
            </a:r>
            <a:r>
              <a:rPr lang="da-DK" baseline="0" dirty="0" err="1"/>
              <a:t>kendsklab</a:t>
            </a:r>
            <a:r>
              <a:rPr lang="da-DK" baseline="0" dirty="0"/>
              <a:t> til, at en borger har oprettet behandlingstestamente, tilføjes notat under ”OBS – vigtige oplysninger” om, at borgeren har et behandlingstestamente</a:t>
            </a:r>
          </a:p>
          <a:p>
            <a:r>
              <a:rPr lang="da-DK" baseline="0" dirty="0"/>
              <a:t>Testamente kan findes på </a:t>
            </a:r>
            <a:r>
              <a:rPr lang="da-DK" baseline="0" dirty="0" err="1"/>
              <a:t>FMK</a:t>
            </a:r>
            <a:r>
              <a:rPr lang="da-DK" baseline="0" dirty="0"/>
              <a:t>-online.</a:t>
            </a:r>
          </a:p>
          <a:p>
            <a:endParaRPr lang="da-DK" baseline="0" dirty="0"/>
          </a:p>
          <a:p>
            <a:r>
              <a:rPr lang="da-DK" baseline="0" dirty="0"/>
              <a:t>Understreg det med, at det kun gælder, når borgeren er VARIGT inhabil.</a:t>
            </a:r>
          </a:p>
          <a:p>
            <a:r>
              <a:rPr lang="da-DK" baseline="0" dirty="0"/>
              <a:t>M</a:t>
            </a:r>
            <a:r>
              <a:rPr lang="da-DK" dirty="0"/>
              <a:t>ange tror, at de ved at udfylde et behandlingstestamente har garderet sig mod genoplivningsforsøg ved hjertestop.</a:t>
            </a:r>
          </a:p>
          <a:p>
            <a:endParaRPr lang="da-DK" dirty="0"/>
          </a:p>
          <a:p>
            <a:r>
              <a:rPr lang="da-DK" dirty="0"/>
              <a:t>Da</a:t>
            </a:r>
            <a:r>
              <a:rPr lang="da-DK" baseline="0" dirty="0"/>
              <a:t> borgeren skal være varigt inhabil, for at behandlingstestamentet træder i kraft, har det ikke betydning </a:t>
            </a:r>
            <a:r>
              <a:rPr lang="da-DK" baseline="0"/>
              <a:t>i en akut situation, hvor en habil borger falder om med hjertestop. Her må man altid gå </a:t>
            </a:r>
            <a:r>
              <a:rPr lang="da-DK" baseline="0" dirty="0"/>
              <a:t>ud fra, at borgeren kun er midlertidigt inhabil.</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22</a:t>
            </a:fld>
            <a:endParaRPr lang="da-DK"/>
          </a:p>
        </p:txBody>
      </p:sp>
    </p:spTree>
    <p:extLst>
      <p:ext uri="{BB962C8B-B14F-4D97-AF65-F5344CB8AC3E}">
        <p14:creationId xmlns:p14="http://schemas.microsoft.com/office/powerpoint/2010/main" val="226238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Nødvendigt lige at slå det her fast, fordi mange tror, at de ved at udfylde et behandlingstestamente har garderet sig mod genoplivningsforsøg ved hjertestop.</a:t>
            </a:r>
          </a:p>
          <a:p>
            <a:endParaRPr lang="da-DK" dirty="0"/>
          </a:p>
          <a:p>
            <a:r>
              <a:rPr lang="da-DK"/>
              <a:t>Da</a:t>
            </a:r>
            <a:r>
              <a:rPr lang="da-DK" baseline="0"/>
              <a:t> bogeren skal være varigt </a:t>
            </a:r>
            <a:r>
              <a:rPr lang="da-DK" baseline="0" dirty="0"/>
              <a:t>inhabil, for at behandlingstestamentet træder i kraft, har det ikke betydning i akutte situationer, hvor man altid må gå ud fra, </a:t>
            </a:r>
            <a:r>
              <a:rPr lang="da-DK" baseline="0"/>
              <a:t>at borgeren </a:t>
            </a:r>
            <a:r>
              <a:rPr lang="da-DK" baseline="0" dirty="0"/>
              <a:t>kun er midlertidigt inhabil..</a:t>
            </a:r>
          </a:p>
        </p:txBody>
      </p:sp>
      <p:sp>
        <p:nvSpPr>
          <p:cNvPr id="4" name="Pladsholder til slidenummer 3"/>
          <p:cNvSpPr>
            <a:spLocks noGrp="1"/>
          </p:cNvSpPr>
          <p:nvPr>
            <p:ph type="sldNum" sz="quarter" idx="5"/>
          </p:nvPr>
        </p:nvSpPr>
        <p:spPr/>
        <p:txBody>
          <a:bodyPr/>
          <a:lstStyle/>
          <a:p>
            <a:fld id="{DBDAF23E-DBDA-45DE-A620-5ED9452E3320}" type="slidenum">
              <a:rPr lang="da-DK" smtClean="0"/>
              <a:t>23</a:t>
            </a:fld>
            <a:endParaRPr lang="da-DK"/>
          </a:p>
        </p:txBody>
      </p:sp>
    </p:spTree>
    <p:extLst>
      <p:ext uri="{BB962C8B-B14F-4D97-AF65-F5344CB8AC3E}">
        <p14:creationId xmlns:p14="http://schemas.microsoft.com/office/powerpoint/2010/main" val="13987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forbindelse med projektet er Jammerbugt Kommunes instruks om fravalg af livsforlængende behandling og fravalg af genoplivningsforsøg blevet opdateret og afstemt med Den </a:t>
            </a:r>
            <a:r>
              <a:rPr lang="da-DK" dirty="0" err="1"/>
              <a:t>Præhospitale</a:t>
            </a:r>
            <a:r>
              <a:rPr lang="da-DK" dirty="0"/>
              <a:t> Virksomhed, der driver ambulancetjenesten.</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t>Instruksen, PIXI’en og flowskemaet findes på VAR og på d</a:t>
            </a:r>
            <a:r>
              <a:rPr lang="da-DK" sz="1200" u="none">
                <a:solidFill>
                  <a:srgbClr val="0000FF"/>
                </a:solidFill>
                <a:effectLst/>
                <a:latin typeface="Calibri" panose="020F0502020204030204" pitchFamily="34" charset="0"/>
              </a:rPr>
              <a:t>enne hjemmeside: </a:t>
            </a:r>
            <a:r>
              <a:rPr lang="da-DK" sz="1200" u="none">
                <a:solidFill>
                  <a:schemeClr val="tx1"/>
                </a:solidFill>
                <a:effectLst/>
                <a:latin typeface="+mn-lt"/>
                <a:ea typeface="+mn-ea"/>
              </a:rPr>
              <a:t> </a:t>
            </a:r>
            <a:r>
              <a:rPr lang="da-DK" sz="1200" u="sng">
                <a:solidFill>
                  <a:srgbClr val="0000FF"/>
                </a:solidFill>
                <a:effectLst/>
                <a:latin typeface="Calibri" panose="020F0502020204030204" pitchFamily="34" charset="0"/>
                <a:ea typeface="Aptos" panose="020B0004020202020204" pitchFamily="34" charset="0"/>
                <a:hlinkClick r:id="rId3"/>
              </a:rPr>
              <a:t>https://www.jammerbugt.dk/nexus/sundhed-senior/den-sidste-tid/</a:t>
            </a:r>
            <a:endParaRPr lang="da-DK"/>
          </a:p>
          <a:p>
            <a:endParaRPr lang="da-DK" dirty="0"/>
          </a:p>
          <a:p>
            <a:r>
              <a:rPr lang="da-DK" b="0"/>
              <a:t>Hvis </a:t>
            </a:r>
            <a:r>
              <a:rPr lang="da-DK" b="0" dirty="0"/>
              <a:t>I har styr på de </a:t>
            </a:r>
            <a:r>
              <a:rPr lang="da-DK" b="0" dirty="0" err="1"/>
              <a:t>PIXI’en</a:t>
            </a:r>
            <a:r>
              <a:rPr lang="da-DK" b="0" dirty="0"/>
              <a:t> og Flowskemaet, er det rigtig fint…</a:t>
            </a:r>
          </a:p>
        </p:txBody>
      </p:sp>
      <p:sp>
        <p:nvSpPr>
          <p:cNvPr id="4" name="Pladsholder til slidenummer 3"/>
          <p:cNvSpPr>
            <a:spLocks noGrp="1"/>
          </p:cNvSpPr>
          <p:nvPr>
            <p:ph type="sldNum" sz="quarter" idx="5"/>
          </p:nvPr>
        </p:nvSpPr>
        <p:spPr/>
        <p:txBody>
          <a:bodyPr/>
          <a:lstStyle/>
          <a:p>
            <a:fld id="{DBDAF23E-DBDA-45DE-A620-5ED9452E3320}" type="slidenum">
              <a:rPr lang="da-DK" smtClean="0"/>
              <a:t>24</a:t>
            </a:fld>
            <a:endParaRPr lang="da-DK"/>
          </a:p>
        </p:txBody>
      </p:sp>
    </p:spTree>
    <p:extLst>
      <p:ext uri="{BB962C8B-B14F-4D97-AF65-F5344CB8AC3E}">
        <p14:creationId xmlns:p14="http://schemas.microsoft.com/office/powerpoint/2010/main" val="3552912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medarbejdere skal vide, hvor oplysningerne findes i NEXUS.</a:t>
            </a:r>
          </a:p>
          <a:p>
            <a:r>
              <a:rPr lang="da-DK" dirty="0"/>
              <a:t>Underviseren har sin pc med og gennemgår det på skærmen, som Maria gjorde det på kompetencedagene.</a:t>
            </a:r>
          </a:p>
          <a:p>
            <a:endParaRPr lang="da-DK"/>
          </a:p>
          <a:p>
            <a:r>
              <a:rPr lang="da-DK"/>
              <a:t>Så </a:t>
            </a:r>
            <a:r>
              <a:rPr lang="da-DK" dirty="0"/>
              <a:t>kan man </a:t>
            </a:r>
            <a:r>
              <a:rPr lang="da-DK"/>
              <a:t>også hoppe rundt mellem forskelligfe skærmbilleder.</a:t>
            </a:r>
            <a:endParaRPr lang="da-DK" dirty="0"/>
          </a:p>
        </p:txBody>
      </p:sp>
      <p:sp>
        <p:nvSpPr>
          <p:cNvPr id="4" name="Pladsholder til slidenummer 3"/>
          <p:cNvSpPr>
            <a:spLocks noGrp="1"/>
          </p:cNvSpPr>
          <p:nvPr>
            <p:ph type="sldNum" sz="quarter" idx="5"/>
          </p:nvPr>
        </p:nvSpPr>
        <p:spPr/>
        <p:txBody>
          <a:bodyPr/>
          <a:lstStyle/>
          <a:p>
            <a:fld id="{66B5DB18-0130-47E9-85A3-B7CAB0E707AB}" type="slidenum">
              <a:rPr lang="da-DK" smtClean="0"/>
              <a:t>25</a:t>
            </a:fld>
            <a:endParaRPr lang="da-DK"/>
          </a:p>
        </p:txBody>
      </p:sp>
    </p:spTree>
    <p:extLst>
      <p:ext uri="{BB962C8B-B14F-4D97-AF65-F5344CB8AC3E}">
        <p14:creationId xmlns:p14="http://schemas.microsoft.com/office/powerpoint/2010/main" val="295436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Næste del af undervisningen handler om, hvordan vi får taget den vigtige samtale med borgeren om ønsker til den sidste levetid </a:t>
            </a:r>
          </a:p>
          <a:p>
            <a:r>
              <a:rPr lang="da-DK"/>
              <a:t>– eller rettere, hvordan vi får besluttet det rigtige undersøgelses- og behandlingsniveau for den enkelte borger.</a:t>
            </a:r>
          </a:p>
          <a:p>
            <a:endParaRPr lang="da-DK"/>
          </a:p>
          <a:p>
            <a:r>
              <a:rPr lang="da-DK"/>
              <a:t>Og til det er borgerens egen mening jo meget vigtig</a:t>
            </a:r>
          </a:p>
        </p:txBody>
      </p:sp>
      <p:sp>
        <p:nvSpPr>
          <p:cNvPr id="4" name="Pladsholder til slidenummer 3"/>
          <p:cNvSpPr>
            <a:spLocks noGrp="1"/>
          </p:cNvSpPr>
          <p:nvPr>
            <p:ph type="sldNum" sz="quarter" idx="5"/>
          </p:nvPr>
        </p:nvSpPr>
        <p:spPr/>
        <p:txBody>
          <a:bodyPr/>
          <a:lstStyle/>
          <a:p>
            <a:fld id="{66B5DB18-0130-47E9-85A3-B7CAB0E707AB}" type="slidenum">
              <a:rPr lang="da-DK" smtClean="0"/>
              <a:t>26</a:t>
            </a:fld>
            <a:endParaRPr lang="da-DK"/>
          </a:p>
        </p:txBody>
      </p:sp>
    </p:spTree>
    <p:extLst>
      <p:ext uri="{BB962C8B-B14F-4D97-AF65-F5344CB8AC3E}">
        <p14:creationId xmlns:p14="http://schemas.microsoft.com/office/powerpoint/2010/main" val="1885573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at tage en snak i lokalet om, om døden er svært at snakke om.</a:t>
            </a:r>
          </a:p>
          <a:p>
            <a:endParaRPr lang="da-DK" dirty="0"/>
          </a:p>
          <a:p>
            <a:r>
              <a:rPr lang="da-DK" dirty="0"/>
              <a:t>I beder deltagerne om at summe lidt over de TO spørgsmål på billedet.</a:t>
            </a:r>
          </a:p>
          <a:p>
            <a:endParaRPr lang="da-DK" dirty="0"/>
          </a:p>
          <a:p>
            <a:r>
              <a:rPr lang="da-DK" dirty="0"/>
              <a:t>Og så skal der være god plads til, at høre </a:t>
            </a:r>
            <a:r>
              <a:rPr lang="da-DK" dirty="0" err="1"/>
              <a:t>forskellieg</a:t>
            </a:r>
            <a:r>
              <a:rPr lang="da-DK" dirty="0"/>
              <a:t> synspunkter.</a:t>
            </a:r>
          </a:p>
          <a:p>
            <a:endParaRPr lang="da-DK" dirty="0"/>
          </a:p>
          <a:p>
            <a:r>
              <a:rPr lang="da-DK" dirty="0"/>
              <a:t>Uden at presse folk for meget kan det være rigtig godt at hører dem, som synes, det er svært.</a:t>
            </a:r>
          </a:p>
          <a:p>
            <a:r>
              <a:rPr lang="da-DK" dirty="0"/>
              <a:t>Ikke for at fortælle dem, at det er det ikke – men for netop at tale om, at det kan være svært for mange.</a:t>
            </a:r>
          </a:p>
          <a:p>
            <a:endParaRPr lang="da-DK" dirty="0"/>
          </a:p>
          <a:p>
            <a:r>
              <a:rPr lang="da-DK" dirty="0"/>
              <a:t>…og at det at tale om det, er den eneste vej til at gøre det lettere.</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AF23E-DBDA-45DE-A620-5ED9452E3320}"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87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…og så en meget vigtig pointe.</a:t>
            </a:r>
          </a:p>
          <a:p>
            <a:r>
              <a:rPr lang="da-DK"/>
              <a:t>Det vigtigste er faktisk IKKE samtalen…</a:t>
            </a:r>
          </a:p>
          <a:p>
            <a:r>
              <a:rPr lang="da-DK"/>
              <a:t>Den er meget vigtig og indgår altid – men det vigtigste er, at vi får besluttet det rigtige undersøgelses- og behandlingsniveau for den enkelte borger.</a:t>
            </a:r>
          </a:p>
          <a:p>
            <a:endParaRPr lang="da-DK"/>
          </a:p>
          <a:p>
            <a:r>
              <a:rPr lang="da-DK"/>
              <a:t>Det indebærer både en faglig afklaring blandt de sundhedsprofessionelle – plejepersonalet og lægen i samarbejde – OG én eller flere samtaler med borgeren…</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7E180-DA50-401A-8F58-9BC95622B7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76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a:t>
            </a:r>
            <a:r>
              <a:rPr lang="da-DK" dirty="0" err="1"/>
              <a:t>forbindels</a:t>
            </a:r>
            <a:r>
              <a:rPr lang="da-DK" dirty="0"/>
              <a:t> med projektet har vi lavet en lille folder til borgere og pårørende om mulighederne for selv at bestemme over behandling i den sidste levetid.</a:t>
            </a:r>
          </a:p>
          <a:p>
            <a:r>
              <a:rPr lang="da-DK" dirty="0"/>
              <a:t>Sæt jer godt ind i, hvad der står i folderen, så I kan vurdere, hvem der vil have gavn af at læse den.</a:t>
            </a:r>
          </a:p>
          <a:p>
            <a:r>
              <a:rPr lang="da-DK" dirty="0"/>
              <a:t>Det kan jo både være borgeren – men også de pårørende.</a:t>
            </a:r>
          </a:p>
          <a:p>
            <a:r>
              <a:rPr lang="da-DK" dirty="0"/>
              <a:t>Folderen findes i et antal fysiske eksemplarer på alle arbejdspladser, men kan også findes på denne hjemmeside:</a:t>
            </a:r>
          </a:p>
          <a:p>
            <a:r>
              <a:rPr lang="da-DK" sz="1200" u="sng" dirty="0" err="1">
                <a:solidFill>
                  <a:srgbClr val="0000FF"/>
                </a:solidFill>
                <a:effectLst/>
                <a:latin typeface="Calibri" panose="020F0502020204030204" pitchFamily="34" charset="0"/>
                <a:ea typeface="Aptos" panose="020B0004020202020204" pitchFamily="34" charset="0"/>
                <a:hlinkClick r:id="rId3"/>
              </a:rPr>
              <a:t>https</a:t>
            </a:r>
            <a:r>
              <a:rPr lang="da-DK" sz="1200" u="sng" dirty="0">
                <a:solidFill>
                  <a:srgbClr val="0000FF"/>
                </a:solidFill>
                <a:effectLst/>
                <a:latin typeface="Calibri" panose="020F0502020204030204" pitchFamily="34" charset="0"/>
                <a:ea typeface="Aptos" panose="020B0004020202020204" pitchFamily="34" charset="0"/>
                <a:hlinkClick r:id="rId3"/>
              </a:rPr>
              <a:t>://</a:t>
            </a:r>
            <a:r>
              <a:rPr lang="da-DK" sz="1200" u="sng" dirty="0" err="1">
                <a:solidFill>
                  <a:srgbClr val="0000FF"/>
                </a:solidFill>
                <a:effectLst/>
                <a:latin typeface="Calibri" panose="020F0502020204030204" pitchFamily="34" charset="0"/>
                <a:ea typeface="Aptos" panose="020B0004020202020204" pitchFamily="34" charset="0"/>
                <a:hlinkClick r:id="rId3"/>
              </a:rPr>
              <a:t>www.jammerbugt.dk</a:t>
            </a:r>
            <a:r>
              <a:rPr lang="da-DK" sz="1200" u="sng" dirty="0">
                <a:solidFill>
                  <a:srgbClr val="0000FF"/>
                </a:solidFill>
                <a:effectLst/>
                <a:latin typeface="Calibri" panose="020F0502020204030204" pitchFamily="34" charset="0"/>
                <a:ea typeface="Aptos" panose="020B0004020202020204" pitchFamily="34" charset="0"/>
                <a:hlinkClick r:id="rId3"/>
              </a:rPr>
              <a:t>/service-og-selvbetjening/borger/</a:t>
            </a:r>
            <a:r>
              <a:rPr lang="da-DK" sz="1200" u="sng" dirty="0" err="1">
                <a:solidFill>
                  <a:srgbClr val="0000FF"/>
                </a:solidFill>
                <a:effectLst/>
                <a:latin typeface="Calibri" panose="020F0502020204030204" pitchFamily="34" charset="0"/>
                <a:ea typeface="Aptos" panose="020B0004020202020204" pitchFamily="34" charset="0"/>
                <a:hlinkClick r:id="rId3"/>
              </a:rPr>
              <a:t>aeldre</a:t>
            </a:r>
            <a:r>
              <a:rPr lang="da-DK" sz="1200" u="sng" dirty="0">
                <a:solidFill>
                  <a:srgbClr val="0000FF"/>
                </a:solidFill>
                <a:effectLst/>
                <a:latin typeface="Calibri" panose="020F0502020204030204" pitchFamily="34" charset="0"/>
                <a:ea typeface="Aptos" panose="020B0004020202020204" pitchFamily="34" charset="0"/>
                <a:hlinkClick r:id="rId3"/>
              </a:rPr>
              <a:t>/livets-sidste-tid/</a:t>
            </a:r>
            <a:r>
              <a:rPr lang="da-DK" sz="1200" u="none" dirty="0">
                <a:solidFill>
                  <a:srgbClr val="0000FF"/>
                </a:solidFill>
                <a:effectLst/>
                <a:latin typeface="Calibri" panose="020F0502020204030204" pitchFamily="34" charset="0"/>
                <a:ea typeface="Aptos" panose="020B0004020202020204" pitchFamily="34" charset="0"/>
              </a:rPr>
              <a:t> - under overskriften: ”Overvejelser om livets sidste tid’</a:t>
            </a:r>
            <a:endParaRPr lang="da-DK" u="none" dirty="0"/>
          </a:p>
          <a:p>
            <a:endParaRPr lang="da-DK" dirty="0"/>
          </a:p>
        </p:txBody>
      </p:sp>
      <p:sp>
        <p:nvSpPr>
          <p:cNvPr id="4" name="Pladsholder til slidenummer 3"/>
          <p:cNvSpPr>
            <a:spLocks noGrp="1"/>
          </p:cNvSpPr>
          <p:nvPr>
            <p:ph type="sldNum" sz="quarter" idx="5"/>
          </p:nvPr>
        </p:nvSpPr>
        <p:spPr/>
        <p:txBody>
          <a:bodyPr/>
          <a:lstStyle/>
          <a:p>
            <a:fld id="{66B5DB18-0130-47E9-85A3-B7CAB0E707AB}" type="slidenum">
              <a:rPr lang="da-DK" smtClean="0"/>
              <a:t>29</a:t>
            </a:fld>
            <a:endParaRPr lang="da-DK"/>
          </a:p>
        </p:txBody>
      </p:sp>
    </p:spTree>
    <p:extLst>
      <p:ext uri="{BB962C8B-B14F-4D97-AF65-F5344CB8AC3E}">
        <p14:creationId xmlns:p14="http://schemas.microsoft.com/office/powerpoint/2010/main" val="359842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projektet arbejdes der også med 4 andre ting end indsatsen i hjemmeplejen og på plejecentrene:</a:t>
            </a:r>
          </a:p>
          <a:p>
            <a:endParaRPr lang="da-DK" dirty="0"/>
          </a:p>
          <a:p>
            <a:pPr marL="171450" indent="-171450">
              <a:buFont typeface="Arial" panose="020B0604020202020204" pitchFamily="34" charset="0"/>
              <a:buChar char="•"/>
            </a:pPr>
            <a:r>
              <a:rPr lang="da-DK" dirty="0"/>
              <a:t>Samarbejdet med lægerne i praksis  - der vil blive lavet oplysningsmateriale til alle læger vi kommunen om , hvor vigtigt det er, at der bliver taget stilling i god tid</a:t>
            </a:r>
          </a:p>
          <a:p>
            <a:pPr marL="171450" indent="-171450">
              <a:buFont typeface="Arial" panose="020B0604020202020204" pitchFamily="34" charset="0"/>
              <a:buChar char="•"/>
            </a:pPr>
            <a:r>
              <a:rPr lang="da-DK" dirty="0"/>
              <a:t>Samarbejde med sygehuset – her vil der fx blive snakket om, hvordan man kan sikre, at vi </a:t>
            </a:r>
            <a:r>
              <a:rPr lang="da-DK"/>
              <a:t>i kommunen altid får en god </a:t>
            </a:r>
            <a:r>
              <a:rPr lang="da-DK" dirty="0"/>
              <a:t>besked, når der er taget beslutning om fx, at borgeren helst ikke skal indlægges mere, og hvad vi skal gøre i stedet for det</a:t>
            </a:r>
          </a:p>
          <a:p>
            <a:pPr marL="171450" indent="-171450">
              <a:buFont typeface="Arial" panose="020B0604020202020204" pitchFamily="34" charset="0"/>
              <a:buChar char="•"/>
            </a:pPr>
            <a:r>
              <a:rPr lang="da-DK" dirty="0"/>
              <a:t>Samarbejde med ambulancetjenesten </a:t>
            </a:r>
            <a:r>
              <a:rPr lang="da-DK"/>
              <a:t>– 1. der er indgået aftaler med Den Præhospitale Virksomhed om, hvordan besked om fravalg afleveres til redderne – 2. kommunen </a:t>
            </a:r>
            <a:r>
              <a:rPr lang="da-DK" dirty="0"/>
              <a:t>håber, at forsøget med hjælp fra ambulancer med paramedicinere til borgere med et akut behov, kan fortsættes og måske udvides, så der kan undgås unødvendige indlæggelser</a:t>
            </a:r>
          </a:p>
          <a:p>
            <a:pPr marL="171450" indent="-171450">
              <a:buFont typeface="Arial" panose="020B0604020202020204" pitchFamily="34" charset="0"/>
              <a:buChar char="•"/>
            </a:pPr>
            <a:r>
              <a:rPr lang="da-DK" dirty="0"/>
              <a:t>Og så skal der være møder for borgere i kommunen om samtalen om den sidste levetid – det er aftalt, at det skal ske i samarbejde mellem kommunen, seniorrådet og evt. </a:t>
            </a:r>
            <a:r>
              <a:rPr lang="da-DK" dirty="0" err="1"/>
              <a:t>ÆldreSagen</a:t>
            </a:r>
            <a:endParaRPr lang="da-DK" dirty="0"/>
          </a:p>
        </p:txBody>
      </p:sp>
      <p:sp>
        <p:nvSpPr>
          <p:cNvPr id="4" name="Pladsholder til slidenummer 3"/>
          <p:cNvSpPr>
            <a:spLocks noGrp="1"/>
          </p:cNvSpPr>
          <p:nvPr>
            <p:ph type="sldNum" sz="quarter" idx="5"/>
          </p:nvPr>
        </p:nvSpPr>
        <p:spPr/>
        <p:txBody>
          <a:bodyPr/>
          <a:lstStyle/>
          <a:p>
            <a:fld id="{66B5DB18-0130-47E9-85A3-B7CAB0E707AB}" type="slidenum">
              <a:rPr lang="da-DK" smtClean="0"/>
              <a:t>3</a:t>
            </a:fld>
            <a:endParaRPr lang="da-DK"/>
          </a:p>
        </p:txBody>
      </p:sp>
    </p:spTree>
    <p:extLst>
      <p:ext uri="{BB962C8B-B14F-4D97-AF65-F5344CB8AC3E}">
        <p14:creationId xmlns:p14="http://schemas.microsoft.com/office/powerpoint/2010/main" val="338384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Dette er en skematiske form for, hvad det er vi skal frem til…</a:t>
            </a:r>
          </a:p>
          <a:p>
            <a:r>
              <a:rPr lang="da-DK"/>
              <a:t>Det er det samme, som fremgår af Flow-skemaet – bare på en anden måde.</a:t>
            </a:r>
          </a:p>
          <a:p>
            <a:endParaRPr lang="da-DK"/>
          </a:p>
          <a:p>
            <a:r>
              <a:rPr lang="da-DK"/>
              <a:t>‘Hyppig status’ betyder, at vi med jævne mellem rum skal vurdere, om vi har de rigtige beslutninger – og hyppigheden kan afhænge af mange ting, så det må til dels afklares på den enkelte arbejdsplads og i forhold til med hver enkelt borger.</a:t>
            </a:r>
          </a:p>
          <a:p>
            <a:endParaRPr lang="da-DK"/>
          </a:p>
          <a:p>
            <a:r>
              <a:rPr lang="da-DK"/>
              <a:t>Overraskelsesspørgsmålet: ”Vil det overraske mig, hvis denne borger er død om 6-12 måneder?” - gennemgås senere.</a:t>
            </a:r>
          </a:p>
          <a:p>
            <a:endParaRPr lang="da-DK"/>
          </a:p>
          <a:p>
            <a:r>
              <a:rPr lang="da-DK"/>
              <a:t>Der er jo også nogle rutiner for, hvornår man altid gør det – fx ved indflytning på plejecenter – eller når en borger bliver dårligere … hvor det fanges i triagen eller på anden måde i den løbende faglige vurdering.</a:t>
            </a:r>
          </a:p>
          <a:p>
            <a:endParaRPr lang="da-DK"/>
          </a:p>
          <a:p>
            <a:endParaRPr lang="da-DK"/>
          </a:p>
          <a:p>
            <a:r>
              <a:rPr lang="da-DK"/>
              <a:t>Når vi taler om borgerens egne ønsker skal vi huske, at borgeren altid kan sige nej tak til en behandling – men aldrig kræve en bestemt behandling – så der ligger en faglig afklaring forud. </a:t>
            </a:r>
          </a:p>
          <a:p>
            <a:r>
              <a:rPr lang="da-DK"/>
              <a:t>Og derfor er der sjældent helt frit valg</a:t>
            </a:r>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2227255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Den sidste del af livet forløber meget forskelligt – afhængigt af, hvad vi fejler, og om vi overhovedet fejler noget eller bare ældes stille og roligt.</a:t>
            </a:r>
          </a:p>
          <a:p>
            <a:endParaRPr lang="da-DK"/>
          </a:p>
          <a:p>
            <a:r>
              <a:rPr lang="da-DK"/>
              <a:t>Døden med kræft følger </a:t>
            </a:r>
            <a:r>
              <a:rPr lang="da-DK" dirty="0"/>
              <a:t>typisk den </a:t>
            </a:r>
            <a:r>
              <a:rPr lang="da-DK"/>
              <a:t>blå kurve. </a:t>
            </a:r>
          </a:p>
          <a:p>
            <a:r>
              <a:rPr lang="da-DK"/>
              <a:t>Det går godt længe, hvor behanldingen holder sygdommen nede. Så kan  behandlingen ikke klare det mere, og så går det tit hurtigt ned ad bakke.</a:t>
            </a:r>
          </a:p>
          <a:p>
            <a:endParaRPr lang="da-DK"/>
          </a:p>
          <a:p>
            <a:r>
              <a:rPr lang="da-DK"/>
              <a:t>Kroniske </a:t>
            </a:r>
            <a:r>
              <a:rPr lang="da-DK" dirty="0"/>
              <a:t>ikke-maligne sygdomme som fx hjertesvigt og KOL følger den </a:t>
            </a:r>
            <a:r>
              <a:rPr lang="da-DK"/>
              <a:t>røde stiplede. I kender det garanteret fra borgere med KOL, hvor de får de der dyk, når de får lungebetændelse. Så får det det bedre igen efter behandling, men kommer alligevel ikke tilbage på helt samme niveau.</a:t>
            </a:r>
          </a:p>
          <a:p>
            <a:endParaRPr lang="da-DK"/>
          </a:p>
          <a:p>
            <a:r>
              <a:rPr lang="da-DK"/>
              <a:t>Demens </a:t>
            </a:r>
            <a:r>
              <a:rPr lang="da-DK" dirty="0"/>
              <a:t>og almindelig </a:t>
            </a:r>
            <a:r>
              <a:rPr lang="da-DK"/>
              <a:t>alderdomssvækkelse følger typisk </a:t>
            </a:r>
            <a:r>
              <a:rPr lang="da-DK" dirty="0"/>
              <a:t>den grønne</a:t>
            </a:r>
          </a:p>
        </p:txBody>
      </p:sp>
      <p:sp>
        <p:nvSpPr>
          <p:cNvPr id="4" name="Pladsholder til slidenummer 3"/>
          <p:cNvSpPr>
            <a:spLocks noGrp="1"/>
          </p:cNvSpPr>
          <p:nvPr>
            <p:ph type="sldNum" sz="quarter" idx="5"/>
          </p:nvPr>
        </p:nvSpPr>
        <p:spPr/>
        <p:txBody>
          <a:bodyPr/>
          <a:lstStyle/>
          <a:p>
            <a:fld id="{12A667F5-2F25-499D-B8AC-F3635C38FAD9}" type="slidenum">
              <a:rPr lang="da-DK" smtClean="0"/>
              <a:t>31</a:t>
            </a:fld>
            <a:endParaRPr lang="da-DK"/>
          </a:p>
        </p:txBody>
      </p:sp>
    </p:spTree>
    <p:extLst>
      <p:ext uri="{BB962C8B-B14F-4D97-AF65-F5344CB8AC3E}">
        <p14:creationId xmlns:p14="http://schemas.microsoft.com/office/powerpoint/2010/main" val="1997889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på tide at få taget hul på, hvad vi selv gør.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skal snakke om, hvad vi er gode til – og hvad vi skal blive bedre til</a:t>
            </a:r>
          </a:p>
          <a:p>
            <a:endParaRPr lang="da-DK" dirty="0"/>
          </a:p>
          <a:p>
            <a:r>
              <a:rPr lang="da-DK" dirty="0"/>
              <a:t>I kan fx bede deltagerne samle sig 4 og 4, men gruppestørrelser er ikke så afgørende.</a:t>
            </a:r>
          </a:p>
          <a:p>
            <a:endParaRPr lang="da-DK" dirty="0"/>
          </a:p>
          <a:p>
            <a:r>
              <a:rPr lang="da-DK" dirty="0"/>
              <a:t>Det vigtige er, at snakken kommer i gang – det gør den nu nærmest altid med denne dagsorden.</a:t>
            </a:r>
          </a:p>
          <a:p>
            <a:endParaRPr lang="da-DK" dirty="0"/>
          </a:p>
        </p:txBody>
      </p:sp>
      <p:sp>
        <p:nvSpPr>
          <p:cNvPr id="4" name="Pladsholder til slidenummer 3"/>
          <p:cNvSpPr>
            <a:spLocks noGrp="1"/>
          </p:cNvSpPr>
          <p:nvPr>
            <p:ph type="sldNum" sz="quarter" idx="5"/>
          </p:nvPr>
        </p:nvSpPr>
        <p:spPr/>
        <p:txBody>
          <a:bodyPr/>
          <a:lstStyle/>
          <a:p>
            <a:fld id="{12A667F5-2F25-499D-B8AC-F3635C38FAD9}" type="slidenum">
              <a:rPr lang="da-DK" smtClean="0"/>
              <a:t>32</a:t>
            </a:fld>
            <a:endParaRPr lang="da-DK"/>
          </a:p>
        </p:txBody>
      </p:sp>
    </p:spTree>
    <p:extLst>
      <p:ext uri="{BB962C8B-B14F-4D97-AF65-F5344CB8AC3E}">
        <p14:creationId xmlns:p14="http://schemas.microsoft.com/office/powerpoint/2010/main" val="2639743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Samtalerne er en del af jeres faglighed – jeres professionalitet – og altså af det helt almindelige arbejde.</a:t>
            </a:r>
          </a:p>
          <a:p>
            <a:endParaRPr lang="da-DK"/>
          </a:p>
          <a:p>
            <a:r>
              <a:rPr lang="da-DK"/>
              <a:t>De professionelle samtaler kan dreje sig om flere aspekter af døden og af livet.</a:t>
            </a:r>
          </a:p>
          <a:p>
            <a:endParaRPr lang="da-DK"/>
          </a:p>
          <a:p>
            <a:r>
              <a:rPr lang="da-DK"/>
              <a:t>Og husk at en god afklaring omkring døden tit giver mere luft til at leve livet godt den sidste tid.</a:t>
            </a:r>
            <a:endParaRPr lang="da-DK" dirty="0"/>
          </a:p>
          <a:p>
            <a:endParaRPr lang="da-DK"/>
          </a:p>
          <a:p>
            <a:r>
              <a:rPr lang="da-DK"/>
              <a:t>Den </a:t>
            </a:r>
            <a:r>
              <a:rPr lang="da-DK" dirty="0"/>
              <a:t>professionelle samtale </a:t>
            </a:r>
            <a:r>
              <a:rPr lang="da-DK"/>
              <a:t>med borgeren </a:t>
            </a:r>
            <a:r>
              <a:rPr lang="da-DK" dirty="0"/>
              <a:t>om den sidste </a:t>
            </a:r>
            <a:r>
              <a:rPr lang="da-DK"/>
              <a:t>levetid bør </a:t>
            </a:r>
            <a:r>
              <a:rPr lang="da-DK" dirty="0"/>
              <a:t>i hvert fald handle om:</a:t>
            </a:r>
          </a:p>
          <a:p>
            <a:pPr marL="181188" indent="-181188">
              <a:buFont typeface="Arial" panose="020B0604020202020204" pitchFamily="34" charset="0"/>
              <a:buChar char="•"/>
            </a:pPr>
            <a:r>
              <a:rPr lang="da-DK" dirty="0"/>
              <a:t>Genoplivningsforsøg ved hjertestop</a:t>
            </a:r>
          </a:p>
          <a:p>
            <a:pPr marL="181188" indent="-181188">
              <a:buFont typeface="Arial" panose="020B0604020202020204" pitchFamily="34" charset="0"/>
              <a:buChar char="•"/>
            </a:pPr>
            <a:r>
              <a:rPr lang="da-DK" dirty="0"/>
              <a:t>Behandlingsniveau </a:t>
            </a:r>
            <a:r>
              <a:rPr lang="da-DK"/>
              <a:t>i øvrigt – altså anden livsforlængende behandling</a:t>
            </a:r>
            <a:endParaRPr lang="da-DK" dirty="0"/>
          </a:p>
          <a:p>
            <a:pPr marL="181188" indent="-181188">
              <a:buFont typeface="Arial" panose="020B0604020202020204" pitchFamily="34" charset="0"/>
              <a:buChar char="•"/>
            </a:pPr>
            <a:r>
              <a:rPr lang="da-DK" dirty="0"/>
              <a:t>..og meget gerne også om de mere bløde – eller private – tanker, </a:t>
            </a:r>
            <a:r>
              <a:rPr lang="da-DK"/>
              <a:t>som borgeren </a:t>
            </a:r>
            <a:r>
              <a:rPr lang="da-DK" dirty="0"/>
              <a:t>har om døden – og livet indtil da</a:t>
            </a:r>
          </a:p>
          <a:p>
            <a:pPr marL="181188" indent="-181188">
              <a:buFont typeface="Arial" panose="020B0604020202020204" pitchFamily="34" charset="0"/>
              <a:buChar char="•"/>
            </a:pPr>
            <a:endParaRPr lang="da-DK" dirty="0"/>
          </a:p>
          <a:p>
            <a:r>
              <a:rPr lang="da-DK" dirty="0"/>
              <a:t>Nogle samtaler starter bedst ved genoplivning – andre har lettere ved at starte </a:t>
            </a:r>
            <a:r>
              <a:rPr lang="da-DK"/>
              <a:t>med ”Min sidste vilje” </a:t>
            </a:r>
            <a:r>
              <a:rPr lang="da-DK" dirty="0"/>
              <a:t>– det afhænger </a:t>
            </a:r>
            <a:r>
              <a:rPr lang="da-DK"/>
              <a:t>af både borgeren og omstændighederne</a:t>
            </a:r>
            <a:endParaRPr lang="da-DK" dirty="0"/>
          </a:p>
        </p:txBody>
      </p:sp>
      <p:sp>
        <p:nvSpPr>
          <p:cNvPr id="4" name="Pladsholder til slidenummer 3"/>
          <p:cNvSpPr>
            <a:spLocks noGrp="1"/>
          </p:cNvSpPr>
          <p:nvPr>
            <p:ph type="sldNum" sz="quarter" idx="5"/>
          </p:nvPr>
        </p:nvSpPr>
        <p:spPr/>
        <p:txBody>
          <a:bodyPr/>
          <a:lstStyle/>
          <a:p>
            <a:fld id="{12A667F5-2F25-499D-B8AC-F3635C38FAD9}" type="slidenum">
              <a:rPr lang="da-DK" smtClean="0"/>
              <a:t>33</a:t>
            </a:fld>
            <a:endParaRPr lang="da-DK"/>
          </a:p>
        </p:txBody>
      </p:sp>
    </p:spTree>
    <p:extLst>
      <p:ext uri="{BB962C8B-B14F-4D97-AF65-F5344CB8AC3E}">
        <p14:creationId xmlns:p14="http://schemas.microsoft.com/office/powerpoint/2010/main" val="1576246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Det var et ønske fra jer, at vi skulle prøve at lægge op til en snak om, hvordan vi får en lidt bredere snak med borgeren som et helt menneske.</a:t>
            </a:r>
          </a:p>
          <a:p>
            <a:r>
              <a:rPr lang="da-DK"/>
              <a:t>Det er uden tvivl en god idé – så prøv at lade deltagerne tage en kort snak¨med hinanden og hør så nogle overvejelser i plenum…</a:t>
            </a:r>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7E180-DA50-401A-8F58-9BC95622B7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12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her det ganske </a:t>
            </a:r>
            <a:r>
              <a:rPr lang="da-DK"/>
              <a:t>simple overraskelsesspørgsmål (mange bruger stadig den jyske betegnelse: Surprice Question (o; )</a:t>
            </a:r>
            <a:endParaRPr lang="da-DK" dirty="0"/>
          </a:p>
          <a:p>
            <a:endParaRPr lang="da-DK"/>
          </a:p>
          <a:p>
            <a:r>
              <a:rPr lang="da-DK"/>
              <a:t>Hvis </a:t>
            </a:r>
            <a:r>
              <a:rPr lang="da-DK" dirty="0"/>
              <a:t>det ikke vil </a:t>
            </a:r>
            <a:r>
              <a:rPr lang="da-DK"/>
              <a:t>overraske mig, hvis borgeren er død inden for de næste 6-12 </a:t>
            </a:r>
            <a:r>
              <a:rPr lang="da-DK" dirty="0"/>
              <a:t>måneder, </a:t>
            </a:r>
            <a:r>
              <a:rPr lang="da-DK"/>
              <a:t>skal vi have </a:t>
            </a:r>
            <a:r>
              <a:rPr lang="da-DK" dirty="0"/>
              <a:t>snakket om livets afslutning og behandlingsniveauet.</a:t>
            </a:r>
          </a:p>
          <a:p>
            <a:endParaRPr lang="da-DK" dirty="0"/>
          </a:p>
        </p:txBody>
      </p:sp>
      <p:sp>
        <p:nvSpPr>
          <p:cNvPr id="4" name="Pladsholder til slidenummer 3"/>
          <p:cNvSpPr>
            <a:spLocks noGrp="1"/>
          </p:cNvSpPr>
          <p:nvPr>
            <p:ph type="sldNum" sz="quarter" idx="5"/>
          </p:nvPr>
        </p:nvSpPr>
        <p:spPr/>
        <p:txBody>
          <a:bodyPr/>
          <a:lstStyle/>
          <a:p>
            <a:fld id="{12A667F5-2F25-499D-B8AC-F3635C38FAD9}" type="slidenum">
              <a:rPr lang="da-DK" smtClean="0"/>
              <a:t>35</a:t>
            </a:fld>
            <a:endParaRPr lang="da-DK"/>
          </a:p>
        </p:txBody>
      </p:sp>
    </p:spTree>
    <p:extLst>
      <p:ext uri="{BB962C8B-B14F-4D97-AF65-F5344CB8AC3E}">
        <p14:creationId xmlns:p14="http://schemas.microsoft.com/office/powerpoint/2010/main" val="798938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På vores undervisningsdage besluttet vi at lave et lille samtalekort, hvor der er forslag til spørgsmål, man kan bruge, hvis man ikke lige ved, hvordan man får samtalen i gang.</a:t>
            </a:r>
          </a:p>
          <a:p>
            <a:r>
              <a:rPr lang="da-DK"/>
              <a:t>Det har I her.</a:t>
            </a:r>
          </a:p>
          <a:p>
            <a:r>
              <a:rPr lang="da-DK"/>
              <a:t>Giv kollegerne tid til lige at kigge på spørgsmålene og snak lidt om dem...</a:t>
            </a:r>
          </a:p>
          <a:p>
            <a:r>
              <a:rPr lang="da-DK"/>
              <a:t>Samtalekortet findes som tryk på alle arbejdspladser, men kan også findes på hjemmesiden: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a:solidFill>
                  <a:srgbClr val="0000FF"/>
                </a:solidFill>
                <a:effectLst/>
                <a:latin typeface="Calibri" panose="020F0502020204030204" pitchFamily="34" charset="0"/>
                <a:ea typeface="Aptos" panose="020B0004020202020204" pitchFamily="34" charset="0"/>
                <a:hlinkClick r:id="rId3"/>
              </a:rPr>
              <a:t>https://www.jammerbugt.dk/nexus/sundhed-senior/den-sidste-tid/</a:t>
            </a:r>
            <a:endParaRPr lang="da-DK" sz="1200" u="sng">
              <a:solidFill>
                <a:srgbClr val="0000FF"/>
              </a:solidFill>
              <a:effectLst/>
              <a:latin typeface="Calibri" panose="020F0502020204030204" pitchFamily="34" charset="0"/>
              <a:ea typeface="Aptos" panose="020B0004020202020204" pitchFamily="34" charset="0"/>
            </a:endParaRPr>
          </a:p>
          <a:p>
            <a:endParaRPr lang="da-DK"/>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66B5DB18-0130-47E9-85A3-B7CAB0E707AB}" type="slidenum">
              <a:rPr lang="da-DK" smtClean="0"/>
              <a:t>36</a:t>
            </a:fld>
            <a:endParaRPr lang="da-DK"/>
          </a:p>
        </p:txBody>
      </p:sp>
    </p:spTree>
    <p:extLst>
      <p:ext uri="{BB962C8B-B14F-4D97-AF65-F5344CB8AC3E}">
        <p14:creationId xmlns:p14="http://schemas.microsoft.com/office/powerpoint/2010/main" val="3699400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har også lavet en mere udførlig samtaleguide, som kan være nyttig for os alle sammen, hvis vi ikke lige synes, samtalen falder så nemt.</a:t>
            </a:r>
          </a:p>
          <a:p>
            <a:r>
              <a:rPr lang="da-DK"/>
              <a:t>Den findes på alle arbejdspladser i tryk, men kan også findes på hjemmesiden:</a:t>
            </a:r>
          </a:p>
          <a:p>
            <a:r>
              <a:rPr lang="da-DK" sz="1200" u="sng">
                <a:solidFill>
                  <a:srgbClr val="0000FF"/>
                </a:solidFill>
                <a:effectLst/>
                <a:latin typeface="Calibri" panose="020F0502020204030204" pitchFamily="34" charset="0"/>
                <a:ea typeface="Aptos" panose="020B0004020202020204" pitchFamily="34" charset="0"/>
                <a:hlinkClick r:id="rId3"/>
              </a:rPr>
              <a:t>https://www.jammerbugt.dk/nexus/sundhed-senior/den-sidste-tid/</a:t>
            </a:r>
            <a:endParaRPr lang="da-DK" sz="1200" u="sng">
              <a:solidFill>
                <a:srgbClr val="0000FF"/>
              </a:solidFill>
              <a:effectLst/>
              <a:latin typeface="Calibri" panose="020F0502020204030204" pitchFamily="34" charset="0"/>
              <a:ea typeface="Aptos" panose="020B0004020202020204" pitchFamily="34" charset="0"/>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7E180-DA50-401A-8F58-9BC95622B71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15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Nogle gange er det bedste, man kan gøre for en person, der skal dø – at sætte sig og lytte…</a:t>
            </a:r>
            <a:endParaRPr lang="da-DK" dirty="0"/>
          </a:p>
        </p:txBody>
      </p:sp>
      <p:sp>
        <p:nvSpPr>
          <p:cNvPr id="4" name="Pladsholder til slidenummer 3"/>
          <p:cNvSpPr>
            <a:spLocks noGrp="1"/>
          </p:cNvSpPr>
          <p:nvPr>
            <p:ph type="sldNum" sz="quarter" idx="5"/>
          </p:nvPr>
        </p:nvSpPr>
        <p:spPr/>
        <p:txBody>
          <a:bodyPr/>
          <a:lstStyle/>
          <a:p>
            <a:fld id="{12A667F5-2F25-499D-B8AC-F3635C38FAD9}" type="slidenum">
              <a:rPr lang="da-DK" smtClean="0"/>
              <a:t>38</a:t>
            </a:fld>
            <a:endParaRPr lang="da-DK"/>
          </a:p>
        </p:txBody>
      </p:sp>
    </p:spTree>
    <p:extLst>
      <p:ext uri="{BB962C8B-B14F-4D97-AF65-F5344CB8AC3E}">
        <p14:creationId xmlns:p14="http://schemas.microsoft.com/office/powerpoint/2010/main" val="1083761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kunne jo skrives bøger, om alt det, vi har fortrudt, vi ikke fik snakket om.</a:t>
            </a:r>
          </a:p>
          <a:p>
            <a:r>
              <a:rPr lang="da-DK"/>
              <a:t>Hvis vi er gode til det her, bliver vores borgeres bøger ikke enormt tykke….</a:t>
            </a:r>
          </a:p>
        </p:txBody>
      </p:sp>
      <p:sp>
        <p:nvSpPr>
          <p:cNvPr id="4" name="Pladsholder til slidenummer 3"/>
          <p:cNvSpPr>
            <a:spLocks noGrp="1"/>
          </p:cNvSpPr>
          <p:nvPr>
            <p:ph type="sldNum" sz="quarter" idx="5"/>
          </p:nvPr>
        </p:nvSpPr>
        <p:spPr/>
        <p:txBody>
          <a:bodyPr/>
          <a:lstStyle/>
          <a:p>
            <a:fld id="{12A667F5-2F25-499D-B8AC-F3635C38FAD9}" type="slidenum">
              <a:rPr lang="da-DK" smtClean="0"/>
              <a:t>39</a:t>
            </a:fld>
            <a:endParaRPr lang="da-DK"/>
          </a:p>
        </p:txBody>
      </p:sp>
    </p:spTree>
    <p:extLst>
      <p:ext uri="{BB962C8B-B14F-4D97-AF65-F5344CB8AC3E}">
        <p14:creationId xmlns:p14="http://schemas.microsoft.com/office/powerpoint/2010/main" val="96078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i Region Nordjylland – og i alle andre regioner - dør der noget flere på sygehuse og færre dør hjemme end nede i Region i Midtjylland.</a:t>
            </a:r>
          </a:p>
          <a:p>
            <a:endParaRPr lang="da-DK"/>
          </a:p>
          <a:p>
            <a:r>
              <a:rPr lang="da-DK"/>
              <a:t>Tallene er fra Dødsårsagsregistret.</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4</a:t>
            </a:fld>
            <a:endParaRPr lang="da-DK"/>
          </a:p>
        </p:txBody>
      </p:sp>
    </p:spTree>
    <p:extLst>
      <p:ext uri="{BB962C8B-B14F-4D97-AF65-F5344CB8AC3E}">
        <p14:creationId xmlns:p14="http://schemas.microsoft.com/office/powerpoint/2010/main" val="3181243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6B5DB18-0130-47E9-85A3-B7CAB0E707AB}" type="slidenum">
              <a:rPr lang="da-DK" smtClean="0"/>
              <a:t>40</a:t>
            </a:fld>
            <a:endParaRPr lang="da-DK"/>
          </a:p>
        </p:txBody>
      </p:sp>
    </p:spTree>
    <p:extLst>
      <p:ext uri="{BB962C8B-B14F-4D97-AF65-F5344CB8AC3E}">
        <p14:creationId xmlns:p14="http://schemas.microsoft.com/office/powerpoint/2010/main" val="1664836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Forklaring på basal og specialiseret palliation – slide fra Birte Stoffersen, Team for Lindrende Behandling</a:t>
            </a:r>
          </a:p>
          <a:p>
            <a:endParaRPr lang="da-DK"/>
          </a:p>
        </p:txBody>
      </p:sp>
    </p:spTree>
    <p:extLst>
      <p:ext uri="{BB962C8B-B14F-4D97-AF65-F5344CB8AC3E}">
        <p14:creationId xmlns:p14="http://schemas.microsoft.com/office/powerpoint/2010/main" val="1188377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dsholder til slidebillede 1"/>
          <p:cNvSpPr>
            <a:spLocks noGrp="1" noRot="1" noChangeAspect="1" noTextEdit="1"/>
          </p:cNvSpPr>
          <p:nvPr>
            <p:ph type="sldImg"/>
          </p:nvPr>
        </p:nvSpPr>
        <p:spPr>
          <a:ln/>
        </p:spPr>
      </p:sp>
      <p:sp>
        <p:nvSpPr>
          <p:cNvPr id="1126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a:latin typeface="Arial" panose="020B0604020202020204" pitchFamily="34" charset="0"/>
              </a:rPr>
              <a:t>..og her forklaringen på, hvad der skal til for at få involveret Team for Lindrende Behandling, hvilket der ret sjældent er behov for i kommunen (også fra Birte Stoffersen)</a:t>
            </a:r>
            <a:endParaRPr lang="da-DK" altLang="da-DK" dirty="0">
              <a:latin typeface="Arial" panose="020B0604020202020204" pitchFamily="34" charset="0"/>
            </a:endParaRPr>
          </a:p>
        </p:txBody>
      </p:sp>
      <p:sp>
        <p:nvSpPr>
          <p:cNvPr id="11268"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20F4A1B-EF01-495E-B89F-32D13F5EF340}" type="slidenum">
              <a:rPr kumimoji="0" lang="da-DK" altLang="da-DK" sz="2400" b="1"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42</a:t>
            </a:fld>
            <a:endParaRPr kumimoji="0" lang="da-DK" altLang="da-DK" sz="2400" b="1"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3994527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vi snakker om palliation, er det vigtigt, at vi tænker på, at langt de fleste af os så at sige dør ‘almindeligt’.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 fleste har ikke alvorlige smerter eller andre symptomer, der kræver stor ekspertise at tage sig af.</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almindeligt at dø stille og roligt – og det man har brug for her er først og fremmest nærvær og helt basal pleje.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Nogle har brug for lidt beroligende, nogle lidt smertestillende eller kvalmestillende, og det kan sagtens lade sig gøre hjemme – hvis der er nogen til at tage sig af 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gang imellem er der behov for lidt mere, hvis der er mere voldsomme symptomer.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har sygeplejen meget forstand på, og det kan de sætte i værk i samarbejde med egen læge.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Jammerbugt Kommune er specialuddannede sygeplejersker med særlig forstand på palliation, som kan hjælpe, hvis det er særligt besværligt.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t>I svære tilfælde er der mulighed for at få vejledning fra palliativt afsnit – eller evtentuelt </a:t>
            </a:r>
            <a:r>
              <a:rPr lang="da-DK" dirty="0"/>
              <a:t>indlæggelse til særlig palliativ behandling på et palliativt afsnit eller på hospice.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Men de almindelig sygehusafdelinger kan også have en opgave, når de udskriver en borger til palliation i hjemmet – så kan de sende grundig besked med til egen læge og kommunen om, hvad de mener, der er behov for…</a:t>
            </a:r>
          </a:p>
          <a:p>
            <a:endParaRPr lang="da-DK" dirty="0"/>
          </a:p>
        </p:txBody>
      </p:sp>
      <p:sp>
        <p:nvSpPr>
          <p:cNvPr id="4" name="Pladsholder til slidenummer 3"/>
          <p:cNvSpPr>
            <a:spLocks noGrp="1"/>
          </p:cNvSpPr>
          <p:nvPr>
            <p:ph type="sldNum" sz="quarter" idx="5"/>
          </p:nvPr>
        </p:nvSpPr>
        <p:spPr/>
        <p:txBody>
          <a:bodyPr/>
          <a:lstStyle/>
          <a:p>
            <a:fld id="{A50B7356-38F3-48E0-ACE1-B9E0F769BAFA}" type="slidenum">
              <a:rPr lang="da-DK" smtClean="0"/>
              <a:t>43</a:t>
            </a:fld>
            <a:endParaRPr lang="da-DK"/>
          </a:p>
        </p:txBody>
      </p:sp>
    </p:spTree>
    <p:extLst>
      <p:ext uri="{BB962C8B-B14F-4D97-AF65-F5344CB8AC3E}">
        <p14:creationId xmlns:p14="http://schemas.microsoft.com/office/powerpoint/2010/main" val="1588616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gentager denne:</a:t>
            </a:r>
          </a:p>
          <a:p>
            <a:endParaRPr lang="da-DK"/>
          </a:p>
          <a:p>
            <a:r>
              <a:rPr lang="da-DK"/>
              <a:t>Hvis </a:t>
            </a:r>
            <a:r>
              <a:rPr lang="da-DK" dirty="0"/>
              <a:t>vi skal hjælpe med, at folk kan få lov til at dø i fred og ro derhjemme – handler det i høj grad om planlægning – og om at være i god tid med det hele…</a:t>
            </a:r>
          </a:p>
          <a:p>
            <a:r>
              <a:rPr lang="da-DK" dirty="0"/>
              <a:t>Det vil sige i god tid med</a:t>
            </a:r>
          </a:p>
          <a:p>
            <a:pPr marL="171450" indent="-171450">
              <a:buFontTx/>
              <a:buChar char="-"/>
            </a:pPr>
            <a:r>
              <a:rPr lang="da-DK" dirty="0"/>
              <a:t>Afklaring </a:t>
            </a:r>
            <a:r>
              <a:rPr lang="da-DK"/>
              <a:t>af borgerens </a:t>
            </a:r>
            <a:r>
              <a:rPr lang="da-DK" dirty="0"/>
              <a:t>egne </a:t>
            </a:r>
            <a:r>
              <a:rPr lang="da-DK"/>
              <a:t>ønsker - og </a:t>
            </a:r>
            <a:r>
              <a:rPr lang="da-DK" dirty="0"/>
              <a:t>af hvilke tilbud vi har til dem</a:t>
            </a:r>
          </a:p>
          <a:p>
            <a:pPr marL="171450" indent="-171450">
              <a:buFontTx/>
              <a:buChar char="-"/>
            </a:pPr>
            <a:r>
              <a:rPr lang="da-DK" dirty="0"/>
              <a:t>Fastlæggelse af behandlingsniveau</a:t>
            </a:r>
          </a:p>
          <a:p>
            <a:pPr marL="171450" indent="-171450">
              <a:buFontTx/>
              <a:buChar char="-"/>
            </a:pPr>
            <a:r>
              <a:rPr lang="da-DK" dirty="0"/>
              <a:t>Planlægning af behandlingen den sidste levetid</a:t>
            </a:r>
          </a:p>
          <a:p>
            <a:pPr marL="171450" indent="-171450">
              <a:buFontTx/>
              <a:buChar char="-"/>
            </a:pPr>
            <a:r>
              <a:rPr lang="da-DK" dirty="0"/>
              <a:t>Planlægning af dødssted</a:t>
            </a:r>
          </a:p>
          <a:p>
            <a:pPr marL="171450" indent="-171450">
              <a:buFontTx/>
              <a:buChar char="-"/>
            </a:pPr>
            <a:r>
              <a:rPr lang="da-DK" dirty="0"/>
              <a:t>Planlægning og koordinering </a:t>
            </a:r>
            <a:r>
              <a:rPr lang="da-DK"/>
              <a:t>mellem sektorer </a:t>
            </a:r>
            <a:r>
              <a:rPr lang="da-DK" dirty="0"/>
              <a:t>og mellem faggrupper</a:t>
            </a:r>
          </a:p>
          <a:p>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44</a:t>
            </a:fld>
            <a:endParaRPr lang="da-DK"/>
          </a:p>
        </p:txBody>
      </p:sp>
    </p:spTree>
    <p:extLst>
      <p:ext uri="{BB962C8B-B14F-4D97-AF65-F5344CB8AC3E}">
        <p14:creationId xmlns:p14="http://schemas.microsoft.com/office/powerpoint/2010/main" val="1258181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dette skema ser vi også på igen:</a:t>
            </a:r>
          </a:p>
          <a:p>
            <a:endParaRPr lang="da-DK" dirty="0"/>
          </a:p>
          <a:p>
            <a:r>
              <a:rPr lang="da-DK" dirty="0"/>
              <a:t>Nu er vi på en eller anden måde kommet frem til, at det primært er palliation, der er behov for.</a:t>
            </a:r>
          </a:p>
          <a:p>
            <a:r>
              <a:rPr lang="da-DK" dirty="0"/>
              <a:t>Nu skal </a:t>
            </a:r>
            <a:r>
              <a:rPr lang="da-DK"/>
              <a:t>lægen involveres </a:t>
            </a:r>
            <a:r>
              <a:rPr lang="da-DK" dirty="0"/>
              <a:t>og beslutte, hvad behandlingsniveauet skal være – OG skrive det i journalen og sende </a:t>
            </a:r>
            <a:r>
              <a:rPr lang="da-DK" dirty="0" err="1"/>
              <a:t>MedCom</a:t>
            </a:r>
            <a:r>
              <a:rPr lang="da-DK" dirty="0"/>
              <a:t>, så det kan lægges i NEXUS</a:t>
            </a:r>
          </a:p>
          <a:p>
            <a:endParaRPr lang="da-DK" dirty="0"/>
          </a:p>
          <a:p>
            <a:r>
              <a:rPr lang="da-DK" dirty="0"/>
              <a:t>Her er vi der, hvor vi absolut kun gøre det for borgeren, som giver værdi, velvære, ro…</a:t>
            </a:r>
          </a:p>
          <a:p>
            <a:endParaRPr lang="da-DK" dirty="0"/>
          </a:p>
          <a:p>
            <a:r>
              <a:rPr lang="da-DK" dirty="0"/>
              <a:t>Så nu skal der kun i ganske særlige situationer undersøges mere – og behandling bør udelukkende være lindrende</a:t>
            </a:r>
          </a:p>
        </p:txBody>
      </p:sp>
      <p:sp>
        <p:nvSpPr>
          <p:cNvPr id="4" name="Pladsholder til slidenummer 3"/>
          <p:cNvSpPr>
            <a:spLocks noGrp="1"/>
          </p:cNvSpPr>
          <p:nvPr>
            <p:ph type="sldNum" sz="quarter" idx="10"/>
          </p:nvPr>
        </p:nvSpPr>
        <p:spPr/>
        <p:txBody>
          <a:bodyPr/>
          <a:lstStyle/>
          <a:p>
            <a:fld id="{0DD9645C-D7FA-D74E-BD59-FA43DBFDCD63}" type="slidenum">
              <a:rPr lang="da-DK" smtClean="0"/>
              <a:t>45</a:t>
            </a:fld>
            <a:endParaRPr lang="da-DK"/>
          </a:p>
        </p:txBody>
      </p:sp>
    </p:spTree>
    <p:extLst>
      <p:ext uri="{BB962C8B-B14F-4D97-AF65-F5344CB8AC3E}">
        <p14:creationId xmlns:p14="http://schemas.microsoft.com/office/powerpoint/2010/main" val="4013539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Hvordan sikrer vi så den bedst mulige lindrende behandling til borgerne i den sidste levetid, og hvem gør det?</a:t>
            </a:r>
          </a:p>
          <a:p>
            <a:endParaRPr lang="da-DK"/>
          </a:p>
          <a:p>
            <a:r>
              <a:rPr lang="da-DK"/>
              <a:t>Langt de fleste af vores borgere har ikke behov for specialiseret lindrende behandling.</a:t>
            </a:r>
          </a:p>
          <a:p>
            <a:r>
              <a:rPr lang="da-DK"/>
              <a:t>Nogen har slet ikke behov for medicin til allersidst.</a:t>
            </a:r>
          </a:p>
          <a:p>
            <a:r>
              <a:rPr lang="da-DK"/>
              <a:t>Men nogen har brug for smertestillende, beroligende, kvalmestillende eller anden medicin – og hvis det er tilfældet, er det vigtig, at det er til rådighed, når der bliver brug for det.</a:t>
            </a:r>
          </a:p>
          <a:p>
            <a:r>
              <a:rPr lang="da-DK"/>
              <a:t>Også selv om det er om aftenen, natten eller i weekenden.</a:t>
            </a:r>
          </a:p>
          <a:p>
            <a:r>
              <a:rPr lang="da-DK"/>
              <a:t>Det kræver planlægning – og samarbejde mellem plejepersonalet, sygpelejerskerne, lægen, de særligt palliativt uddannede sygeplejersker i Jammerbugt - og en gang i mellem Team for Lindrende Behandling.</a:t>
            </a:r>
          </a:p>
          <a:p>
            <a:endParaRPr lang="da-DK"/>
          </a:p>
          <a:p>
            <a:r>
              <a:rPr lang="da-DK"/>
              <a:t>ALLE har brug for nærvær, omsorg og så meget ro som muligt.</a:t>
            </a:r>
          </a:p>
          <a:p>
            <a:r>
              <a:rPr lang="da-DK"/>
              <a:t>Den del af plejen kan leveres af alle i kommunens ældrepleje og af de pårørende, hvis der er nogen.</a:t>
            </a:r>
          </a:p>
          <a:p>
            <a:r>
              <a:rPr lang="da-DK"/>
              <a:t>I en del tilfælde er det en rigtig god idé at tilkalde en våger fra Kamillus</a:t>
            </a:r>
          </a:p>
          <a:p>
            <a:endParaRPr lang="da-DK"/>
          </a:p>
        </p:txBody>
      </p:sp>
      <p:sp>
        <p:nvSpPr>
          <p:cNvPr id="4" name="Pladsholder til slidenummer 3"/>
          <p:cNvSpPr>
            <a:spLocks noGrp="1"/>
          </p:cNvSpPr>
          <p:nvPr>
            <p:ph type="sldNum" sz="quarter" idx="5"/>
          </p:nvPr>
        </p:nvSpPr>
        <p:spPr/>
        <p:txBody>
          <a:bodyPr/>
          <a:lstStyle/>
          <a:p>
            <a:fld id="{66B5DB18-0130-47E9-85A3-B7CAB0E707AB}" type="slidenum">
              <a:rPr lang="da-DK" smtClean="0"/>
              <a:t>46</a:t>
            </a:fld>
            <a:endParaRPr lang="da-DK"/>
          </a:p>
        </p:txBody>
      </p:sp>
    </p:spTree>
    <p:extLst>
      <p:ext uri="{BB962C8B-B14F-4D97-AF65-F5344CB8AC3E}">
        <p14:creationId xmlns:p14="http://schemas.microsoft.com/office/powerpoint/2010/main" val="175852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tværfaglige samarbelde dækker samarbejdet mellem det udekørende plejepersonale og plejepersonalet på plejecentrene, sygeplejen og lægerne, hospitalet og den præhospitale virksomhed (ambulancetjenesten)</a:t>
            </a:r>
          </a:p>
          <a:p>
            <a:endParaRPr lang="da-DK"/>
          </a:p>
          <a:p>
            <a:r>
              <a:rPr lang="da-DK"/>
              <a:t>Her vil vi fokusere på samarbejdet med de praktiserende læger.</a:t>
            </a:r>
          </a:p>
        </p:txBody>
      </p:sp>
      <p:sp>
        <p:nvSpPr>
          <p:cNvPr id="4" name="Pladsholder til slidenummer 3"/>
          <p:cNvSpPr>
            <a:spLocks noGrp="1"/>
          </p:cNvSpPr>
          <p:nvPr>
            <p:ph type="sldNum" sz="quarter" idx="5"/>
          </p:nvPr>
        </p:nvSpPr>
        <p:spPr/>
        <p:txBody>
          <a:bodyPr/>
          <a:lstStyle/>
          <a:p>
            <a:fld id="{66B5DB18-0130-47E9-85A3-B7CAB0E707AB}" type="slidenum">
              <a:rPr lang="da-DK" smtClean="0"/>
              <a:t>47</a:t>
            </a:fld>
            <a:endParaRPr lang="da-DK"/>
          </a:p>
        </p:txBody>
      </p:sp>
    </p:spTree>
    <p:extLst>
      <p:ext uri="{BB962C8B-B14F-4D97-AF65-F5344CB8AC3E}">
        <p14:creationId xmlns:p14="http://schemas.microsoft.com/office/powerpoint/2010/main" val="1664836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spc="-5" dirty="0">
                <a:solidFill>
                  <a:schemeClr val="tx1"/>
                </a:solidFill>
                <a:latin typeface="Cachet Std Book"/>
                <a:cs typeface="Arial MT"/>
              </a:rPr>
              <a:t>Et godt samarbejde med borgerens læge er helt afgørende, hvis det skal lykkes at hjælpe borgeren til en god død i fred og ro derhjemme – om det så er på plejecentret eller i den oprindelige bolig.</a:t>
            </a:r>
          </a:p>
          <a:p>
            <a:endParaRPr lang="da-DK" sz="1200" spc="-5" dirty="0">
              <a:solidFill>
                <a:schemeClr val="tx1"/>
              </a:solidFill>
              <a:latin typeface="Cachet Std Book"/>
              <a:cs typeface="Arial MT"/>
            </a:endParaRPr>
          </a:p>
          <a:p>
            <a:r>
              <a:rPr lang="da-DK" sz="1200" spc="-5" dirty="0">
                <a:solidFill>
                  <a:schemeClr val="tx1"/>
                </a:solidFill>
                <a:latin typeface="Cachet Std Book"/>
              </a:rPr>
              <a:t>Her er nogle af de punkter, der er vigtige, og lad os snakke om, hvor godt det går – og om vi selv kan medvirke til, at det går endnu bedre.</a:t>
            </a:r>
          </a:p>
          <a:p>
            <a:endParaRPr lang="da-DK" sz="1200" spc="-5" dirty="0">
              <a:solidFill>
                <a:schemeClr val="tx1"/>
              </a:solidFill>
              <a:latin typeface="Cachet Std Book"/>
            </a:endParaRPr>
          </a:p>
          <a:p>
            <a:r>
              <a:rPr lang="da-DK" sz="1200" spc="-5" dirty="0">
                <a:solidFill>
                  <a:schemeClr val="tx1"/>
                </a:solidFill>
                <a:latin typeface="Cachet Std Book"/>
              </a:rPr>
              <a:t>Og så kalder I synspunkter på banen – igen evt. efter et par </a:t>
            </a:r>
            <a:r>
              <a:rPr lang="da-DK" sz="1200" spc="-5">
                <a:solidFill>
                  <a:schemeClr val="tx1"/>
                </a:solidFill>
                <a:latin typeface="Cachet Std Book"/>
              </a:rPr>
              <a:t>minutters snak i små grupper.</a:t>
            </a:r>
            <a:endParaRPr lang="da-DK" sz="1200" spc="-5" dirty="0">
              <a:solidFill>
                <a:schemeClr val="tx1"/>
              </a:solidFill>
              <a:latin typeface="Cachet Std Book"/>
            </a:endParaRPr>
          </a:p>
          <a:p>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48</a:t>
            </a:fld>
            <a:endParaRPr lang="da-DK"/>
          </a:p>
        </p:txBody>
      </p:sp>
    </p:spTree>
    <p:extLst>
      <p:ext uri="{BB962C8B-B14F-4D97-AF65-F5344CB8AC3E}">
        <p14:creationId xmlns:p14="http://schemas.microsoft.com/office/powerpoint/2010/main" val="1540126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På vores undervisningsdage sagde Cecilie Amstrup, at vi endelig skulle henvende os…</a:t>
            </a:r>
          </a:p>
          <a:p>
            <a:r>
              <a:rPr lang="da-DK"/>
              <a:t>Det kan vi sikkert blive bedre til.</a:t>
            </a:r>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49</a:t>
            </a:fld>
            <a:endParaRPr lang="da-DK"/>
          </a:p>
        </p:txBody>
      </p:sp>
    </p:spTree>
    <p:extLst>
      <p:ext uri="{BB962C8B-B14F-4D97-AF65-F5344CB8AC3E}">
        <p14:creationId xmlns:p14="http://schemas.microsoft.com/office/powerpoint/2010/main" val="1861951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Jammerbugt Kommune døde der i 2022 flere på sygehus og færre på plejehjem end i nabokommunerne.</a:t>
            </a:r>
          </a:p>
          <a:p>
            <a:endParaRPr lang="da-DK"/>
          </a:p>
          <a:p>
            <a:r>
              <a:rPr lang="da-DK"/>
              <a:t>Og se så tallene fra Skive.</a:t>
            </a:r>
          </a:p>
          <a:p>
            <a:endParaRPr lang="da-DK"/>
          </a:p>
          <a:p>
            <a:r>
              <a:rPr lang="da-DK"/>
              <a:t>Mon ikke, vi kan blive mindst lige så gode til at sørge for at folk kan få lov til at dø hjemme??</a:t>
            </a:r>
          </a:p>
        </p:txBody>
      </p:sp>
      <p:sp>
        <p:nvSpPr>
          <p:cNvPr id="4" name="Pladsholder til slidenummer 3"/>
          <p:cNvSpPr>
            <a:spLocks noGrp="1"/>
          </p:cNvSpPr>
          <p:nvPr>
            <p:ph type="sldNum" sz="quarter" idx="5"/>
          </p:nvPr>
        </p:nvSpPr>
        <p:spPr/>
        <p:txBody>
          <a:bodyPr/>
          <a:lstStyle/>
          <a:p>
            <a:fld id="{DBDAF23E-DBDA-45DE-A620-5ED9452E3320}" type="slidenum">
              <a:rPr lang="da-DK" smtClean="0"/>
              <a:t>5</a:t>
            </a:fld>
            <a:endParaRPr lang="da-DK"/>
          </a:p>
        </p:txBody>
      </p:sp>
    </p:spTree>
    <p:extLst>
      <p:ext uri="{BB962C8B-B14F-4D97-AF65-F5344CB8AC3E}">
        <p14:creationId xmlns:p14="http://schemas.microsoft.com/office/powerpoint/2010/main" val="892308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spc="-5" dirty="0">
                <a:solidFill>
                  <a:schemeClr val="tx1"/>
                </a:solidFill>
                <a:latin typeface="+mn-lt"/>
                <a:cs typeface="Arial MT"/>
              </a:rPr>
              <a:t>Vi har lavet en folder, der er udsendt til de praktiserende læger med orientering om projektet.</a:t>
            </a:r>
          </a:p>
          <a:p>
            <a:r>
              <a:rPr lang="da-DK" sz="1200" spc="-5" dirty="0">
                <a:solidFill>
                  <a:schemeClr val="tx1"/>
                </a:solidFill>
                <a:latin typeface="+mn-lt"/>
              </a:rPr>
              <a:t>Der står bl.a. dette, som du kan vælge at læse op eller blot orientere om:</a:t>
            </a:r>
          </a:p>
          <a:p>
            <a:pPr lvl="1"/>
            <a:endParaRPr lang="da-DK" sz="1200" dirty="0">
              <a:solidFill>
                <a:srgbClr val="000000"/>
              </a:solidFill>
              <a:effectLst/>
              <a:latin typeface="+mn-lt"/>
              <a:ea typeface="Aptos" panose="020B0004020202020204" pitchFamily="34" charset="0"/>
              <a:cs typeface="Aptos" panose="020B0004020202020204" pitchFamily="34" charset="0"/>
            </a:endParaRPr>
          </a:p>
          <a:p>
            <a:pPr lvl="0"/>
            <a:r>
              <a:rPr lang="da-DK" sz="1200" dirty="0">
                <a:solidFill>
                  <a:srgbClr val="000000"/>
                </a:solidFill>
                <a:effectLst/>
                <a:latin typeface="+mn-lt"/>
                <a:ea typeface="Aptos" panose="020B0004020202020204" pitchFamily="34" charset="0"/>
                <a:cs typeface="Aptos" panose="020B0004020202020204" pitchFamily="34" charset="0"/>
              </a:rPr>
              <a:t>I projektet vil Jammerbugt kommune blandt andet række ud til jer praktiserende læger for at styrke samarbejde omkring borgernes sidste levetid. </a:t>
            </a:r>
          </a:p>
          <a:p>
            <a:pPr lvl="0"/>
            <a:r>
              <a:rPr lang="da-DK" sz="1200" dirty="0">
                <a:solidFill>
                  <a:srgbClr val="000000"/>
                </a:solidFill>
                <a:effectLst/>
                <a:latin typeface="+mn-lt"/>
                <a:ea typeface="Aptos" panose="020B0004020202020204" pitchFamily="34" charset="0"/>
                <a:cs typeface="Aptos" panose="020B0004020202020204" pitchFamily="34" charset="0"/>
              </a:rPr>
              <a:t>Hvis det skal lykkes at undgå unødvendige indlæggelser i borgerens sidste levetid, kræver det et tæt samarbejde mellem kommunens medarbejdere, de praktiserende læger og sygehuset. </a:t>
            </a:r>
          </a:p>
          <a:p>
            <a:pPr lvl="0"/>
            <a:r>
              <a:rPr lang="da-DK" sz="1200" dirty="0">
                <a:solidFill>
                  <a:srgbClr val="000000"/>
                </a:solidFill>
                <a:effectLst/>
                <a:latin typeface="+mn-lt"/>
                <a:ea typeface="Aptos" panose="020B0004020202020204" pitchFamily="34" charset="0"/>
                <a:cs typeface="Aptos" panose="020B0004020202020204" pitchFamily="34" charset="0"/>
              </a:rPr>
              <a:t>Personalet i Jammerbugt kommune er blevet undervist i, at det er en del af deres opgave at tage kontakt til borgerens læge, hvis borgeren ønsker at </a:t>
            </a:r>
          </a:p>
          <a:p>
            <a:pPr lvl="0">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fravælge behandling, eller hvis man fagligt ser borgerens tilstand sådan, at der er behov for en lægelig vurdering af undersøgelses- og behandlingsniveau.</a:t>
            </a:r>
          </a:p>
          <a:p>
            <a:pPr lvl="0">
              <a:lnSpc>
                <a:spcPct val="107000"/>
              </a:lnSpc>
              <a:spcAft>
                <a:spcPts val="800"/>
              </a:spcAft>
            </a:pPr>
            <a:r>
              <a:rPr lang="da-DK" sz="1200" kern="100" dirty="0">
                <a:effectLst/>
                <a:latin typeface="+mn-lt"/>
                <a:ea typeface="Times New Roman" panose="02020603050405020304" pitchFamily="18" charset="0"/>
                <a:cs typeface="Times New Roman" panose="02020603050405020304" pitchFamily="18" charset="0"/>
              </a:rPr>
              <a:t>Først når der er modtaget besked fra lægen om et fravalg, er det gældende.</a:t>
            </a:r>
            <a:endParaRPr lang="da-DK" sz="1200" kern="100" dirty="0">
              <a:effectLst/>
              <a:latin typeface="+mn-lt"/>
              <a:ea typeface="Aptos" panose="020B0004020202020204" pitchFamily="34" charset="0"/>
              <a:cs typeface="Times New Roman" panose="02020603050405020304" pitchFamily="18" charset="0"/>
            </a:endParaRPr>
          </a:p>
          <a:p>
            <a:pPr lvl="0">
              <a:lnSpc>
                <a:spcPct val="107000"/>
              </a:lnSpc>
              <a:spcAft>
                <a:spcPts val="800"/>
              </a:spcAft>
            </a:pPr>
            <a:r>
              <a:rPr lang="da-DK" sz="1200" kern="100" dirty="0">
                <a:effectLst/>
                <a:latin typeface="+mn-lt"/>
                <a:ea typeface="Times New Roman" panose="02020603050405020304" pitchFamily="18" charset="0"/>
                <a:cs typeface="Times New Roman" panose="02020603050405020304" pitchFamily="18" charset="0"/>
              </a:rPr>
              <a:t>Lægen kan meddele fravalget mundtligt til personalet, men det skal derefter følges op med en </a:t>
            </a:r>
            <a:r>
              <a:rPr lang="da-DK" sz="1200" kern="100" dirty="0" err="1">
                <a:effectLst/>
                <a:latin typeface="+mn-lt"/>
                <a:ea typeface="Times New Roman" panose="02020603050405020304" pitchFamily="18" charset="0"/>
                <a:cs typeface="Times New Roman" panose="02020603050405020304" pitchFamily="18" charset="0"/>
              </a:rPr>
              <a:t>Medcom</a:t>
            </a:r>
            <a:r>
              <a:rPr lang="da-DK" sz="1200" kern="100" dirty="0">
                <a:effectLst/>
                <a:latin typeface="+mn-lt"/>
                <a:ea typeface="Times New Roman" panose="02020603050405020304" pitchFamily="18" charset="0"/>
                <a:cs typeface="Times New Roman" panose="02020603050405020304" pitchFamily="18" charset="0"/>
              </a:rPr>
              <a:t>-meddelelse.</a:t>
            </a:r>
            <a:endParaRPr lang="da-DK" sz="1200" kern="100" dirty="0">
              <a:effectLst/>
              <a:latin typeface="+mn-lt"/>
              <a:ea typeface="Aptos" panose="020B0004020202020204" pitchFamily="34" charset="0"/>
              <a:cs typeface="Times New Roman" panose="02020603050405020304" pitchFamily="18" charset="0"/>
            </a:endParaRPr>
          </a:p>
          <a:p>
            <a:pPr lvl="0">
              <a:lnSpc>
                <a:spcPct val="107000"/>
              </a:lnSpc>
              <a:spcAft>
                <a:spcPts val="800"/>
              </a:spcAft>
            </a:pPr>
            <a:r>
              <a:rPr lang="da-DK" sz="1200" b="1" kern="100" dirty="0">
                <a:effectLst/>
                <a:latin typeface="+mn-lt"/>
                <a:ea typeface="Times New Roman" panose="02020603050405020304" pitchFamily="18" charset="0"/>
                <a:cs typeface="Times New Roman" panose="02020603050405020304" pitchFamily="18" charset="0"/>
              </a:rPr>
              <a:t>Som en konsekvens af undervisningen er det forventeligt, at lægerne vil modtage et stigende antal henvendelser vedrørende fravalg af undersøgelser og behandling – herunder genoplivningsforsøg ved hjertestop.</a:t>
            </a:r>
            <a:endParaRPr lang="da-DK" sz="1200" b="1" kern="100" dirty="0">
              <a:effectLst/>
              <a:latin typeface="+mn-lt"/>
              <a:ea typeface="Aptos" panose="020B0004020202020204" pitchFamily="34" charset="0"/>
              <a:cs typeface="Times New Roman" panose="02020603050405020304" pitchFamily="18" charset="0"/>
            </a:endParaRPr>
          </a:p>
          <a:p>
            <a:pPr lvl="0"/>
            <a:endParaRPr lang="da-DK" sz="1200" b="1" dirty="0">
              <a:latin typeface="+mn-lt"/>
            </a:endParaRP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50</a:t>
            </a:fld>
            <a:endParaRPr lang="da-DK"/>
          </a:p>
        </p:txBody>
      </p:sp>
    </p:spTree>
    <p:extLst>
      <p:ext uri="{BB962C8B-B14F-4D97-AF65-F5344CB8AC3E}">
        <p14:creationId xmlns:p14="http://schemas.microsoft.com/office/powerpoint/2010/main" val="1747425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b="0" dirty="0"/>
              <a:t>I forbindelse med projekt Den Sidste Tid, har Sygeplejen revideret disse to pjecer.</a:t>
            </a:r>
          </a:p>
          <a:p>
            <a:pPr lvl="0"/>
            <a:endParaRPr lang="da-DK" b="0" dirty="0"/>
          </a:p>
          <a:p>
            <a:pPr lvl="0"/>
            <a:r>
              <a:rPr lang="da-DK" b="0" dirty="0"/>
              <a:t>Den til venstre handler mest om praktiske ting, det er godt for pårørende at huske på i forbindelse med et dødsfald – og den kan være til stor hjælp for dem med også at huske de ting, når de kommer hjem efter dødsfaldet.</a:t>
            </a:r>
          </a:p>
          <a:p>
            <a:pPr lvl="0"/>
            <a:endParaRPr lang="da-DK" b="0" dirty="0"/>
          </a:p>
          <a:p>
            <a:pPr lvl="0"/>
            <a:r>
              <a:rPr lang="da-DK" b="0" dirty="0"/>
              <a:t>Den anden handler om, hvad der typisk sker </a:t>
            </a:r>
            <a:r>
              <a:rPr lang="da-DK" b="0" dirty="0" err="1"/>
              <a:t>kropsliogt</a:t>
            </a:r>
            <a:r>
              <a:rPr lang="da-DK" b="0" dirty="0"/>
              <a:t> og psykisk med et mennesker under dødsprocessen.</a:t>
            </a:r>
          </a:p>
          <a:p>
            <a:pPr lvl="0"/>
            <a:r>
              <a:rPr lang="da-DK" b="0" dirty="0"/>
              <a:t>Det er rigtig godt at forklare de pårørende disse ting – og det er godt for dem at have pjecen, sådan at de kan kigge i den, når de sidder uden personalet.</a:t>
            </a:r>
          </a:p>
          <a:p>
            <a:pPr lvl="0"/>
            <a:endParaRPr lang="da-DK" b="0" dirty="0"/>
          </a:p>
          <a:p>
            <a:pPr lvl="0"/>
            <a:r>
              <a:rPr lang="da-DK" b="0" dirty="0"/>
              <a:t>Pjecerne findes på print på de enkelte arbejdspladser, men kan også finde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u="sng" dirty="0" err="1">
                <a:solidFill>
                  <a:srgbClr val="0000FF"/>
                </a:solidFill>
                <a:effectLst/>
                <a:latin typeface="Calibri" panose="020F0502020204030204" pitchFamily="34" charset="0"/>
                <a:ea typeface="Aptos" panose="020B0004020202020204" pitchFamily="34" charset="0"/>
                <a:hlinkClick r:id="rId3"/>
              </a:rPr>
              <a:t>https</a:t>
            </a:r>
            <a:r>
              <a:rPr lang="da-DK" sz="1200" u="sng" dirty="0">
                <a:solidFill>
                  <a:srgbClr val="0000FF"/>
                </a:solidFill>
                <a:effectLst/>
                <a:latin typeface="Calibri" panose="020F0502020204030204" pitchFamily="34" charset="0"/>
                <a:ea typeface="Aptos" panose="020B0004020202020204" pitchFamily="34" charset="0"/>
                <a:hlinkClick r:id="rId3"/>
              </a:rPr>
              <a:t>://</a:t>
            </a:r>
            <a:r>
              <a:rPr lang="da-DK" sz="1200" u="sng" dirty="0" err="1">
                <a:solidFill>
                  <a:srgbClr val="0000FF"/>
                </a:solidFill>
                <a:effectLst/>
                <a:latin typeface="Calibri" panose="020F0502020204030204" pitchFamily="34" charset="0"/>
                <a:ea typeface="Aptos" panose="020B0004020202020204" pitchFamily="34" charset="0"/>
                <a:hlinkClick r:id="rId3"/>
              </a:rPr>
              <a:t>www.jammerbugt.dk</a:t>
            </a:r>
            <a:r>
              <a:rPr lang="da-DK" sz="1200" u="sng" dirty="0">
                <a:solidFill>
                  <a:srgbClr val="0000FF"/>
                </a:solidFill>
                <a:effectLst/>
                <a:latin typeface="Calibri" panose="020F0502020204030204" pitchFamily="34" charset="0"/>
                <a:ea typeface="Aptos" panose="020B0004020202020204" pitchFamily="34" charset="0"/>
                <a:hlinkClick r:id="rId3"/>
              </a:rPr>
              <a:t>/service-og-selvbetjening/borger/</a:t>
            </a:r>
            <a:r>
              <a:rPr lang="da-DK" sz="1200" u="sng" dirty="0" err="1">
                <a:solidFill>
                  <a:srgbClr val="0000FF"/>
                </a:solidFill>
                <a:effectLst/>
                <a:latin typeface="Calibri" panose="020F0502020204030204" pitchFamily="34" charset="0"/>
                <a:ea typeface="Aptos" panose="020B0004020202020204" pitchFamily="34" charset="0"/>
                <a:hlinkClick r:id="rId3"/>
              </a:rPr>
              <a:t>aeldre</a:t>
            </a:r>
            <a:r>
              <a:rPr lang="da-DK" sz="1200" u="sng" dirty="0">
                <a:solidFill>
                  <a:srgbClr val="0000FF"/>
                </a:solidFill>
                <a:effectLst/>
                <a:latin typeface="Calibri" panose="020F0502020204030204" pitchFamily="34" charset="0"/>
                <a:ea typeface="Aptos" panose="020B0004020202020204" pitchFamily="34" charset="0"/>
                <a:hlinkClick r:id="rId3"/>
              </a:rPr>
              <a:t>/livets-sidste-tid/</a:t>
            </a:r>
            <a:r>
              <a:rPr lang="da-DK" sz="1200" u="none" dirty="0">
                <a:solidFill>
                  <a:srgbClr val="0000FF"/>
                </a:solidFill>
                <a:effectLst/>
                <a:latin typeface="Calibri" panose="020F0502020204030204" pitchFamily="34" charset="0"/>
                <a:ea typeface="Aptos" panose="020B0004020202020204" pitchFamily="34" charset="0"/>
              </a:rPr>
              <a:t> - under overskriften: ”Overvejelser om livets sidste tid’</a:t>
            </a:r>
            <a:endParaRPr lang="da-DK" u="none" dirty="0"/>
          </a:p>
          <a:p>
            <a:pPr lvl="0"/>
            <a:endParaRPr lang="da-DK" b="0"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51</a:t>
            </a:fld>
            <a:endParaRPr lang="da-DK"/>
          </a:p>
        </p:txBody>
      </p:sp>
    </p:spTree>
    <p:extLst>
      <p:ext uri="{BB962C8B-B14F-4D97-AF65-F5344CB8AC3E}">
        <p14:creationId xmlns:p14="http://schemas.microsoft.com/office/powerpoint/2010/main" val="2846681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slutter altid af – også hvis vi har delt undervisningen op i mindre stumper – med en lille opsamling på, hvad vi skal blive bedre til.</a:t>
            </a:r>
          </a:p>
          <a:p>
            <a:endParaRPr lang="da-DK" dirty="0"/>
          </a:p>
          <a:p>
            <a:r>
              <a:rPr lang="da-DK"/>
              <a:t>Vær opmærksom </a:t>
            </a:r>
            <a:r>
              <a:rPr lang="da-DK" dirty="0"/>
              <a:t>på, at det er godt at beslutte at ændre de mere konkrete ting, som I selv kan tage </a:t>
            </a:r>
            <a:r>
              <a:rPr lang="da-DK"/>
              <a:t>ansvaret for.</a:t>
            </a:r>
          </a:p>
          <a:p>
            <a:r>
              <a:rPr lang="da-DK"/>
              <a:t>Øv jer i at lave små ændringer hen ad vejen og selvfølgelig vurdere om de giver god mening.</a:t>
            </a:r>
          </a:p>
          <a:p>
            <a:r>
              <a:rPr lang="da-DK"/>
              <a:t>Hvis det fungerer godt, kan man måske lave det til et system.</a:t>
            </a:r>
          </a:p>
          <a:p>
            <a:endParaRPr lang="da-DK" dirty="0"/>
          </a:p>
          <a:p>
            <a:r>
              <a:rPr lang="da-DK" dirty="0"/>
              <a:t>Mere overordnede ting skal måske sendes opad i </a:t>
            </a:r>
            <a:r>
              <a:rPr lang="da-DK" dirty="0" err="1"/>
              <a:t>jers</a:t>
            </a:r>
            <a:r>
              <a:rPr lang="da-DK" dirty="0"/>
              <a:t> beslutningssystem.</a:t>
            </a:r>
          </a:p>
          <a:p>
            <a:endParaRPr lang="da-DK" dirty="0"/>
          </a:p>
          <a:p>
            <a:r>
              <a:rPr lang="da-DK" dirty="0"/>
              <a:t>Ambassadørerne leder stadig diskussionen – så hvis lederen er til stede, vil det være fint, </a:t>
            </a:r>
            <a:r>
              <a:rPr lang="da-DK"/>
              <a:t>at det </a:t>
            </a:r>
            <a:r>
              <a:rPr lang="da-DK" dirty="0"/>
              <a:t>er hende eller ham, der skriver punkter ned -</a:t>
            </a:r>
          </a:p>
          <a:p>
            <a:r>
              <a:rPr lang="da-DK" dirty="0"/>
              <a:t>og gerne på en planche eller tavle eller andet, hvor alle kan se det.</a:t>
            </a:r>
          </a:p>
          <a:p>
            <a:endParaRPr lang="da-DK" dirty="0"/>
          </a:p>
          <a:p>
            <a:r>
              <a:rPr lang="da-DK" dirty="0"/>
              <a:t>Det er også fint, hvis lederen samler op til sidst.</a:t>
            </a:r>
          </a:p>
        </p:txBody>
      </p:sp>
      <p:sp>
        <p:nvSpPr>
          <p:cNvPr id="4" name="Pladsholder til slidenummer 3"/>
          <p:cNvSpPr>
            <a:spLocks noGrp="1"/>
          </p:cNvSpPr>
          <p:nvPr>
            <p:ph type="sldNum" sz="quarter" idx="5"/>
          </p:nvPr>
        </p:nvSpPr>
        <p:spPr/>
        <p:txBody>
          <a:bodyPr/>
          <a:lstStyle/>
          <a:p>
            <a:fld id="{66B5DB18-0130-47E9-85A3-B7CAB0E707AB}" type="slidenum">
              <a:rPr lang="da-DK" smtClean="0"/>
              <a:t>52</a:t>
            </a:fld>
            <a:endParaRPr lang="da-DK"/>
          </a:p>
        </p:txBody>
      </p:sp>
    </p:spTree>
    <p:extLst>
      <p:ext uri="{BB962C8B-B14F-4D97-AF65-F5344CB8AC3E}">
        <p14:creationId xmlns:p14="http://schemas.microsoft.com/office/powerpoint/2010/main" val="49134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undervisningen vil vi komme ind på de her 4 emner – sig måske lidt om dem, men det gjorde I jo også i starten.</a:t>
            </a:r>
          </a:p>
          <a:p>
            <a:endParaRPr lang="da-DK"/>
          </a:p>
          <a:p>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6</a:t>
            </a:fld>
            <a:endParaRPr lang="da-DK"/>
          </a:p>
        </p:txBody>
      </p:sp>
    </p:spTree>
    <p:extLst>
      <p:ext uri="{BB962C8B-B14F-4D97-AF65-F5344CB8AC3E}">
        <p14:creationId xmlns:p14="http://schemas.microsoft.com/office/powerpoint/2010/main" val="330074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vi skal hjælpe med, at folk kan få lov til at dø i fred og ro derhjemme – handler </a:t>
            </a:r>
            <a:r>
              <a:rPr lang="da-DK"/>
              <a:t>det måske allermest om </a:t>
            </a:r>
            <a:r>
              <a:rPr lang="da-DK" dirty="0"/>
              <a:t>planlægning – og om at være i god tid med det hele…</a:t>
            </a:r>
          </a:p>
          <a:p>
            <a:r>
              <a:rPr lang="da-DK" dirty="0"/>
              <a:t>Det vil sige i god tid med</a:t>
            </a:r>
          </a:p>
          <a:p>
            <a:pPr marL="171450" indent="-171450">
              <a:buFontTx/>
              <a:buChar char="-"/>
            </a:pPr>
            <a:r>
              <a:rPr lang="da-DK" dirty="0"/>
              <a:t>Afklaring </a:t>
            </a:r>
            <a:r>
              <a:rPr lang="da-DK"/>
              <a:t>af borgerens </a:t>
            </a:r>
            <a:r>
              <a:rPr lang="da-DK" dirty="0"/>
              <a:t>egne </a:t>
            </a:r>
            <a:r>
              <a:rPr lang="da-DK"/>
              <a:t>ønsker - og </a:t>
            </a:r>
            <a:r>
              <a:rPr lang="da-DK" dirty="0"/>
              <a:t>af hvilke tilbud vi har til dem</a:t>
            </a:r>
          </a:p>
          <a:p>
            <a:pPr marL="171450" indent="-171450">
              <a:buFontTx/>
              <a:buChar char="-"/>
            </a:pPr>
            <a:r>
              <a:rPr lang="da-DK"/>
              <a:t>Beslutning om, hvor meget, vi skal blive ved med at undersøge</a:t>
            </a:r>
          </a:p>
          <a:p>
            <a:pPr marL="171450" indent="-171450">
              <a:buFontTx/>
              <a:buChar char="-"/>
            </a:pPr>
            <a:r>
              <a:rPr lang="da-DK"/>
              <a:t>Beslutning om hvor meget behandling vi skal give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a:t>Planlægning </a:t>
            </a:r>
            <a:r>
              <a:rPr lang="da-DK" dirty="0"/>
              <a:t>af behandlingen den </a:t>
            </a:r>
            <a:r>
              <a:rPr lang="da-DK"/>
              <a:t>sidste levetid - og altså om hvornår vi helt går over til kun lindrende pleje og behandling</a:t>
            </a:r>
            <a:endParaRPr lang="da-DK" dirty="0"/>
          </a:p>
          <a:p>
            <a:pPr marL="171450" indent="-171450">
              <a:buFontTx/>
              <a:buChar char="-"/>
            </a:pPr>
            <a:r>
              <a:rPr lang="da-DK" dirty="0"/>
              <a:t>Planlægning af dødssted</a:t>
            </a:r>
          </a:p>
          <a:p>
            <a:pPr marL="171450" indent="-171450">
              <a:buFontTx/>
              <a:buChar char="-"/>
            </a:pPr>
            <a:r>
              <a:rPr lang="da-DK" dirty="0"/>
              <a:t>Planlægning og </a:t>
            </a:r>
            <a:r>
              <a:rPr lang="da-DK"/>
              <a:t>koordinering med sygeplejeskerne, lægen og måske sygehuset – og en gang imellem også Team for Lindrende Behandling</a:t>
            </a:r>
            <a:endParaRPr lang="da-DK" dirty="0"/>
          </a:p>
          <a:p>
            <a:pPr marL="171450" indent="-171450">
              <a:buFontTx/>
              <a:buChar char="-"/>
            </a:pPr>
            <a:endParaRPr lang="da-DK" dirty="0"/>
          </a:p>
          <a:p>
            <a:pPr marL="0" indent="0">
              <a:buFontTx/>
              <a:buNone/>
            </a:pPr>
            <a:r>
              <a:rPr lang="da-DK"/>
              <a:t>Hele vejen, men især her og til det sidste slide, inviterer vi kollegerne til en dialog…</a:t>
            </a:r>
          </a:p>
          <a:p>
            <a:pPr marL="0" indent="0">
              <a:buFontTx/>
              <a:buNone/>
            </a:pPr>
            <a:endParaRPr lang="da-DK"/>
          </a:p>
          <a:p>
            <a:pPr marL="0" indent="0">
              <a:buFontTx/>
              <a:buNone/>
            </a:pPr>
            <a:r>
              <a:rPr lang="da-DK"/>
              <a:t>Her fx: </a:t>
            </a:r>
          </a:p>
          <a:p>
            <a:pPr marL="0" indent="0">
              <a:buFontTx/>
              <a:buNone/>
            </a:pPr>
            <a:r>
              <a:rPr lang="da-DK"/>
              <a:t>Er vi gode til at sørge for, at planlægningen starter i god tid?</a:t>
            </a:r>
          </a:p>
          <a:p>
            <a:pPr marL="0" indent="0">
              <a:buFontTx/>
              <a:buNone/>
            </a:pPr>
            <a:r>
              <a:rPr lang="da-DK"/>
              <a:t>For at få snakken i gang, er det altid godt lige at lade dem summe sammen to-og-to eller tre-og-tre</a:t>
            </a:r>
          </a:p>
        </p:txBody>
      </p:sp>
      <p:sp>
        <p:nvSpPr>
          <p:cNvPr id="4" name="Pladsholder til slidenummer 3"/>
          <p:cNvSpPr>
            <a:spLocks noGrp="1"/>
          </p:cNvSpPr>
          <p:nvPr>
            <p:ph type="sldNum" sz="quarter" idx="5"/>
          </p:nvPr>
        </p:nvSpPr>
        <p:spPr/>
        <p:txBody>
          <a:bodyPr/>
          <a:lstStyle/>
          <a:p>
            <a:fld id="{DBDAF23E-DBDA-45DE-A620-5ED9452E3320}" type="slidenum">
              <a:rPr lang="da-DK" smtClean="0"/>
              <a:t>7</a:t>
            </a:fld>
            <a:endParaRPr lang="da-DK"/>
          </a:p>
        </p:txBody>
      </p:sp>
    </p:spTree>
    <p:extLst>
      <p:ext uri="{BB962C8B-B14F-4D97-AF65-F5344CB8AC3E}">
        <p14:creationId xmlns:p14="http://schemas.microsoft.com/office/powerpoint/2010/main" val="125818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En anden forudsætning er et rigtig godt samarbejde.</a:t>
            </a:r>
          </a:p>
          <a:p>
            <a:endParaRPr lang="da-DK"/>
          </a:p>
          <a:p>
            <a:r>
              <a:rPr lang="da-DK"/>
              <a:t>Så hvis du skal klappe på skulderen. så lad være med at slå for hårdt (o;</a:t>
            </a:r>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8</a:t>
            </a:fld>
            <a:endParaRPr lang="da-DK"/>
          </a:p>
        </p:txBody>
      </p:sp>
    </p:spTree>
    <p:extLst>
      <p:ext uri="{BB962C8B-B14F-4D97-AF65-F5344CB8AC3E}">
        <p14:creationId xmlns:p14="http://schemas.microsoft.com/office/powerpoint/2010/main" val="179243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a:r>
            <a:r>
              <a:rPr lang="da-DK"/>
              <a:t>og så til sidst.</a:t>
            </a:r>
          </a:p>
          <a:p>
            <a:endParaRPr lang="da-DK"/>
          </a:p>
          <a:p>
            <a:r>
              <a:rPr lang="da-DK"/>
              <a:t>Måske har der været så meget dialog omkring ‘Planlægning i god tid’-billedet, at der ikke er behov for eller tid til denne snak.</a:t>
            </a:r>
          </a:p>
          <a:p>
            <a:endParaRPr lang="da-DK"/>
          </a:p>
          <a:p>
            <a:r>
              <a:rPr lang="da-DK"/>
              <a:t>Ellers er det altid en god snak, så du kan jo sætte deltagerne til at summe i små grupper i 2-5 minutter og så samle op i plenum….</a:t>
            </a:r>
          </a:p>
          <a:p>
            <a:endParaRPr lang="da-DK"/>
          </a:p>
          <a:p>
            <a:r>
              <a:rPr lang="da-DK"/>
              <a:t>Spørg eventuelt efter eksempler på, at det er gået super godt eller skidt….</a:t>
            </a:r>
          </a:p>
          <a:p>
            <a:endParaRPr lang="da-DK"/>
          </a:p>
          <a:p>
            <a:r>
              <a:rPr lang="da-DK"/>
              <a:t>Brug igen summemetoden</a:t>
            </a:r>
            <a:endParaRPr lang="da-DK" dirty="0"/>
          </a:p>
        </p:txBody>
      </p:sp>
      <p:sp>
        <p:nvSpPr>
          <p:cNvPr id="4" name="Pladsholder til slidenummer 3"/>
          <p:cNvSpPr>
            <a:spLocks noGrp="1"/>
          </p:cNvSpPr>
          <p:nvPr>
            <p:ph type="sldNum" sz="quarter" idx="5"/>
          </p:nvPr>
        </p:nvSpPr>
        <p:spPr/>
        <p:txBody>
          <a:bodyPr/>
          <a:lstStyle/>
          <a:p>
            <a:fld id="{DBDAF23E-DBDA-45DE-A620-5ED9452E3320}" type="slidenum">
              <a:rPr lang="da-DK" smtClean="0"/>
              <a:t>9</a:t>
            </a:fld>
            <a:endParaRPr lang="da-DK"/>
          </a:p>
        </p:txBody>
      </p:sp>
    </p:spTree>
    <p:extLst>
      <p:ext uri="{BB962C8B-B14F-4D97-AF65-F5344CB8AC3E}">
        <p14:creationId xmlns:p14="http://schemas.microsoft.com/office/powerpoint/2010/main" val="268614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BADAF-3CB1-B97A-46A2-EE14EBE39E5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99AAFCB-ED35-66BF-CF7C-79AC18552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B98D92E-3153-6EE8-782D-DE5C8DE9EAA6}"/>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39CB56F8-D828-C045-CEF1-F64CA675759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C615E9-7A6E-1F93-3D42-3BE04B4A8D1C}"/>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183678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002A9-0AF7-D4A3-F26E-1B9B04ACEC4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A54C214-422F-472D-14B9-09BA2060228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4DD8D1E-FAE3-8F4F-330F-E770F7C3D0D4}"/>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7967954E-5EEC-C713-614F-D207E8735E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47DF8B-3AFC-C62E-13DA-3E70DD48AA3E}"/>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306735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C5D8502-95AB-20B0-03EE-85BE5C3523D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6372461-4B8F-9942-A0D5-50664847EDE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DC2514B-599C-DCB4-924A-08A8F808093A}"/>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6843D833-FD5C-2BA6-DFBA-8D1A3030DD5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997B0E7-9B85-09F9-CB93-4FF182F71F8F}"/>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89067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2" y="392886"/>
            <a:ext cx="9253372" cy="711639"/>
          </a:xfrm>
        </p:spPr>
        <p:txBody>
          <a:bodyPr/>
          <a:lstStyle>
            <a:lvl1pPr>
              <a:defRPr/>
            </a:lvl1pPr>
          </a:lstStyle>
          <a:p>
            <a:r>
              <a:rPr lang="da-DK" noProof="0"/>
              <a:t>Overskrift i op til 2 linjer</a:t>
            </a:r>
          </a:p>
        </p:txBody>
      </p:sp>
      <p:sp>
        <p:nvSpPr>
          <p:cNvPr id="8" name="Date Placeholder 7"/>
          <p:cNvSpPr>
            <a:spLocks noGrp="1"/>
          </p:cNvSpPr>
          <p:nvPr>
            <p:ph type="dt" sz="half" idx="26"/>
          </p:nvPr>
        </p:nvSpPr>
        <p:spPr>
          <a:xfrm>
            <a:off x="838200" y="6356350"/>
            <a:ext cx="2743200" cy="365125"/>
          </a:xfrm>
          <a:prstGeom prst="rect">
            <a:avLst/>
          </a:prstGeom>
        </p:spPr>
        <p:txBody>
          <a:bodyPr/>
          <a:lstStyle/>
          <a:p>
            <a:fld id="{1EA08633-9456-5545-BFC9-E45DDCE2ADA8}" type="datetime3">
              <a:rPr lang="da-DK" smtClean="0"/>
              <a:t>27.05.2024</a:t>
            </a:fld>
            <a:endParaRPr lang="da-DK"/>
          </a:p>
        </p:txBody>
      </p:sp>
      <p:sp>
        <p:nvSpPr>
          <p:cNvPr id="9" name="Slide Number Placeholder 8"/>
          <p:cNvSpPr>
            <a:spLocks noGrp="1"/>
          </p:cNvSpPr>
          <p:nvPr>
            <p:ph type="sldNum" sz="quarter" idx="27"/>
          </p:nvPr>
        </p:nvSpPr>
        <p:spPr>
          <a:xfrm>
            <a:off x="-3455663" y="8844279"/>
            <a:ext cx="1047435" cy="60959"/>
          </a:xfrm>
        </p:spPr>
        <p:txBody>
          <a:bodyPr/>
          <a:lstStyle/>
          <a:p>
            <a:r>
              <a:rPr lang="da-DK"/>
              <a:t>Side </a:t>
            </a:r>
            <a:fld id="{4F2B6656-7882-4CEF-9850-9EB873E823C4}" type="slidenum">
              <a:rPr lang="da-DK" smtClean="0"/>
              <a:pPr/>
              <a:t>‹nr.›</a:t>
            </a:fld>
            <a:endParaRPr lang="da-DK"/>
          </a:p>
        </p:txBody>
      </p:sp>
    </p:spTree>
    <p:extLst>
      <p:ext uri="{BB962C8B-B14F-4D97-AF65-F5344CB8AC3E}">
        <p14:creationId xmlns:p14="http://schemas.microsoft.com/office/powerpoint/2010/main" val="614212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00" y="1930923"/>
            <a:ext cx="11040000" cy="3960000"/>
          </a:xfrm>
        </p:spPr>
        <p:txBody>
          <a:bodyPr/>
          <a:lstStyle/>
          <a:p>
            <a:pPr lvl="0"/>
            <a:r>
              <a:rPr lang="da-DK" noProof="0" dirty="0"/>
              <a:t>Klik for at redigere</a:t>
            </a:r>
          </a:p>
          <a:p>
            <a:pPr lvl="1"/>
            <a:r>
              <a:rPr lang="da-DK" dirty="0"/>
              <a:t>Andet niveau</a:t>
            </a:r>
          </a:p>
          <a:p>
            <a:pPr lvl="2"/>
            <a:r>
              <a:rPr lang="da-DK" noProof="0" dirty="0"/>
              <a:t>Tredje niveau</a:t>
            </a:r>
          </a:p>
          <a:p>
            <a:pPr lvl="3"/>
            <a:r>
              <a:rPr lang="da-DK" dirty="0"/>
              <a:t>Fjerde niveau</a:t>
            </a:r>
          </a:p>
          <a:p>
            <a:pPr lvl="4"/>
            <a:r>
              <a:rPr lang="da-DK" dirty="0"/>
              <a:t>Femte niveau</a:t>
            </a:r>
          </a:p>
        </p:txBody>
      </p:sp>
      <p:sp>
        <p:nvSpPr>
          <p:cNvPr id="8" name="Title Placeholder 1"/>
          <p:cNvSpPr>
            <a:spLocks noGrp="1"/>
          </p:cNvSpPr>
          <p:nvPr>
            <p:ph type="title"/>
          </p:nvPr>
        </p:nvSpPr>
        <p:spPr>
          <a:xfrm>
            <a:off x="576000" y="943054"/>
            <a:ext cx="11040000" cy="789419"/>
          </a:xfrm>
          <a:prstGeom prst="rect">
            <a:avLst/>
          </a:prstGeom>
        </p:spPr>
        <p:txBody>
          <a:bodyPr vert="horz" lIns="91440" tIns="45720" rIns="91440" bIns="45720" rtlCol="0" anchor="b" anchorCtr="0">
            <a:normAutofit/>
          </a:bodyPr>
          <a:lstStyle/>
          <a:p>
            <a:r>
              <a:rPr lang="da-DK" noProof="0" dirty="0"/>
              <a:t>Klik for at redigere</a:t>
            </a:r>
            <a:endParaRPr lang="en-US" dirty="0"/>
          </a:p>
        </p:txBody>
      </p:sp>
      <p:sp>
        <p:nvSpPr>
          <p:cNvPr id="14" name="Pladsholder til dato 12"/>
          <p:cNvSpPr>
            <a:spLocks noGrp="1"/>
          </p:cNvSpPr>
          <p:nvPr>
            <p:ph type="dt" sz="half" idx="2"/>
          </p:nvPr>
        </p:nvSpPr>
        <p:spPr>
          <a:xfrm>
            <a:off x="5223934" y="6147899"/>
            <a:ext cx="6360263" cy="365125"/>
          </a:xfrm>
          <a:prstGeom prst="rect">
            <a:avLst/>
          </a:prstGeom>
        </p:spPr>
        <p:txBody>
          <a:bodyPr vert="horz" lIns="91440" tIns="45720" rIns="91440" bIns="45720" rtlCol="0" anchor="ctr"/>
          <a:lstStyle>
            <a:lvl1pPr algn="r">
              <a:defRPr sz="1200">
                <a:solidFill>
                  <a:schemeClr val="bg1"/>
                </a:solidFill>
              </a:defRPr>
            </a:lvl1pPr>
          </a:lstStyle>
          <a:p>
            <a:r>
              <a:rPr lang="da-DK" dirty="0"/>
              <a:t>Temaeftermiddage – Fremfærd Sundhed og Ældre – Efteråret 2020</a:t>
            </a:r>
          </a:p>
          <a:p>
            <a:endParaRPr lang="da-DK" dirty="0"/>
          </a:p>
        </p:txBody>
      </p:sp>
      <p:sp>
        <p:nvSpPr>
          <p:cNvPr id="15" name="Pladsholder til sidefod 3"/>
          <p:cNvSpPr>
            <a:spLocks noGrp="1"/>
          </p:cNvSpPr>
          <p:nvPr>
            <p:ph type="ftr" sz="quarter" idx="3"/>
          </p:nvPr>
        </p:nvSpPr>
        <p:spPr>
          <a:xfrm>
            <a:off x="607804" y="6147899"/>
            <a:ext cx="8096224" cy="365125"/>
          </a:xfrm>
          <a:prstGeom prst="rect">
            <a:avLst/>
          </a:prstGeom>
        </p:spPr>
        <p:txBody>
          <a:bodyPr vert="horz" lIns="91440" tIns="45720" rIns="91440" bIns="45720" rtlCol="0" anchor="ctr"/>
          <a:lstStyle>
            <a:lvl1pPr algn="l">
              <a:defRPr sz="1200">
                <a:solidFill>
                  <a:schemeClr val="bg1"/>
                </a:solidFill>
              </a:defRPr>
            </a:lvl1pPr>
          </a:lstStyle>
          <a:p>
            <a:endParaRPr lang="da-DK" noProof="0" dirty="0"/>
          </a:p>
        </p:txBody>
      </p:sp>
    </p:spTree>
    <p:extLst>
      <p:ext uri="{BB962C8B-B14F-4D97-AF65-F5344CB8AC3E}">
        <p14:creationId xmlns:p14="http://schemas.microsoft.com/office/powerpoint/2010/main" val="1888432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792289B-A4E9-4B8B-8067-4F342F500139}"/>
              </a:ext>
            </a:extLst>
          </p:cNvPr>
          <p:cNvSpPr>
            <a:spLocks noChangeArrowheads="1"/>
          </p:cNvSpPr>
          <p:nvPr/>
        </p:nvSpPr>
        <p:spPr bwMode="auto">
          <a:xfrm>
            <a:off x="0" y="73026"/>
            <a:ext cx="12192000" cy="3355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a-DK" altLang="da-DK" sz="1800"/>
          </a:p>
        </p:txBody>
      </p:sp>
      <p:pic>
        <p:nvPicPr>
          <p:cNvPr id="5" name="Picture 9" descr="Bomærke-bund">
            <a:extLst>
              <a:ext uri="{FF2B5EF4-FFF2-40B4-BE49-F238E27FC236}">
                <a16:creationId xmlns:a16="http://schemas.microsoft.com/office/drawing/2014/main" id="{779E14E5-1BF5-4EFA-871D-C736790B2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485" y="4167188"/>
            <a:ext cx="3075516"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undhedSygehuse">
            <a:extLst>
              <a:ext uri="{FF2B5EF4-FFF2-40B4-BE49-F238E27FC236}">
                <a16:creationId xmlns:a16="http://schemas.microsoft.com/office/drawing/2014/main" id="{5FD63D21-28AE-409D-A103-9387AB884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441"/>
          <a:stretch>
            <a:fillRect/>
          </a:stretch>
        </p:blipFill>
        <p:spPr bwMode="auto">
          <a:xfrm>
            <a:off x="4076700" y="5689600"/>
            <a:ext cx="4654551"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descr="AalborgSygehus">
            <a:extLst>
              <a:ext uri="{FF2B5EF4-FFF2-40B4-BE49-F238E27FC236}">
                <a16:creationId xmlns:a16="http://schemas.microsoft.com/office/drawing/2014/main" id="{C91841E1-FC14-4393-98D1-C1FB7AFE9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6008688"/>
            <a:ext cx="221191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527051" y="476250"/>
            <a:ext cx="9218083" cy="1728788"/>
          </a:xfrm>
        </p:spPr>
        <p:txBody>
          <a:bodyPr/>
          <a:lstStyle>
            <a:lvl1pPr>
              <a:defRPr/>
            </a:lvl1pPr>
          </a:lstStyle>
          <a:p>
            <a:r>
              <a:rPr lang="da-DK"/>
              <a:t>Klik for at redigere titeltypografi i masteren</a:t>
            </a:r>
          </a:p>
        </p:txBody>
      </p:sp>
      <p:sp>
        <p:nvSpPr>
          <p:cNvPr id="14340" name="Rectangle 4"/>
          <p:cNvSpPr>
            <a:spLocks noGrp="1" noChangeArrowheads="1"/>
          </p:cNvSpPr>
          <p:nvPr>
            <p:ph type="subTitle" idx="1"/>
          </p:nvPr>
        </p:nvSpPr>
        <p:spPr>
          <a:xfrm>
            <a:off x="527051" y="2276476"/>
            <a:ext cx="8534400" cy="1152525"/>
          </a:xfrm>
        </p:spPr>
        <p:txBody>
          <a:bodyPr/>
          <a:lstStyle>
            <a:lvl1pPr marL="0" indent="0">
              <a:buFontTx/>
              <a:buNone/>
              <a:defRPr sz="1400">
                <a:solidFill>
                  <a:srgbClr val="006983"/>
                </a:solidFill>
              </a:defRPr>
            </a:lvl1pPr>
          </a:lstStyle>
          <a:p>
            <a:r>
              <a:rPr lang="da-DK"/>
              <a:t>Klik for at redigere undertiteltypografien i masteren</a:t>
            </a:r>
          </a:p>
        </p:txBody>
      </p:sp>
      <p:sp>
        <p:nvSpPr>
          <p:cNvPr id="8" name="Rectangle 5">
            <a:extLst>
              <a:ext uri="{FF2B5EF4-FFF2-40B4-BE49-F238E27FC236}">
                <a16:creationId xmlns:a16="http://schemas.microsoft.com/office/drawing/2014/main" id="{11E697F5-1C90-4F8C-8A87-8CCEB4B9622C}"/>
              </a:ext>
            </a:extLst>
          </p:cNvPr>
          <p:cNvSpPr>
            <a:spLocks noGrp="1" noChangeArrowheads="1"/>
          </p:cNvSpPr>
          <p:nvPr>
            <p:ph type="dt" sz="half" idx="10"/>
          </p:nvPr>
        </p:nvSpPr>
        <p:spPr>
          <a:xfrm>
            <a:off x="0" y="71438"/>
            <a:ext cx="2159000" cy="215900"/>
          </a:xfrm>
        </p:spPr>
        <p:txBody>
          <a:bodyPr/>
          <a:lstStyle>
            <a:lvl1pPr>
              <a:defRPr/>
            </a:lvl1pPr>
          </a:lstStyle>
          <a:p>
            <a:pPr>
              <a:defRPr/>
            </a:pPr>
            <a:fld id="{8A1EA3A9-301E-4A0B-A194-325B36DC21E4}" type="datetime1">
              <a:rPr lang="da-DK"/>
              <a:pPr>
                <a:defRPr/>
              </a:pPr>
              <a:t>27-05-2024</a:t>
            </a:fld>
            <a:endParaRPr lang="da-DK"/>
          </a:p>
        </p:txBody>
      </p:sp>
      <p:sp>
        <p:nvSpPr>
          <p:cNvPr id="9" name="Rectangle 6">
            <a:extLst>
              <a:ext uri="{FF2B5EF4-FFF2-40B4-BE49-F238E27FC236}">
                <a16:creationId xmlns:a16="http://schemas.microsoft.com/office/drawing/2014/main" id="{AE504460-D581-4EFD-9C5F-0EB0863468DC}"/>
              </a:ext>
            </a:extLst>
          </p:cNvPr>
          <p:cNvSpPr>
            <a:spLocks noGrp="1" noChangeArrowheads="1"/>
          </p:cNvSpPr>
          <p:nvPr>
            <p:ph type="ftr" sz="quarter" idx="11"/>
          </p:nvPr>
        </p:nvSpPr>
        <p:spPr>
          <a:xfrm>
            <a:off x="529168" y="3429000"/>
            <a:ext cx="4703233" cy="476250"/>
          </a:xfrm>
        </p:spPr>
        <p:txBody>
          <a:bodyPr anchor="t"/>
          <a:lstStyle>
            <a:lvl1pPr>
              <a:defRPr/>
            </a:lvl1pPr>
          </a:lstStyle>
          <a:p>
            <a:pPr>
              <a:defRPr/>
            </a:pPr>
            <a:endParaRPr lang="da-DK"/>
          </a:p>
        </p:txBody>
      </p:sp>
    </p:spTree>
    <p:extLst>
      <p:ext uri="{BB962C8B-B14F-4D97-AF65-F5344CB8AC3E}">
        <p14:creationId xmlns:p14="http://schemas.microsoft.com/office/powerpoint/2010/main" val="3816809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
            <a:extLst>
              <a:ext uri="{FF2B5EF4-FFF2-40B4-BE49-F238E27FC236}">
                <a16:creationId xmlns:a16="http://schemas.microsoft.com/office/drawing/2014/main" id="{BB47DD03-2AEB-46DE-8AB7-D5B0E7A0AEBF}"/>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5" name="Rectangle 6">
            <a:extLst>
              <a:ext uri="{FF2B5EF4-FFF2-40B4-BE49-F238E27FC236}">
                <a16:creationId xmlns:a16="http://schemas.microsoft.com/office/drawing/2014/main" id="{D584A3C2-16BF-4E08-8FE2-02D22B4CC8D9}"/>
              </a:ext>
            </a:extLst>
          </p:cNvPr>
          <p:cNvSpPr>
            <a:spLocks noGrp="1" noChangeArrowheads="1"/>
          </p:cNvSpPr>
          <p:nvPr>
            <p:ph type="dt" sz="half" idx="11"/>
          </p:nvPr>
        </p:nvSpPr>
        <p:spPr>
          <a:ln/>
        </p:spPr>
        <p:txBody>
          <a:bodyPr/>
          <a:lstStyle>
            <a:lvl1pPr>
              <a:defRPr/>
            </a:lvl1pPr>
          </a:lstStyle>
          <a:p>
            <a:pPr>
              <a:defRPr/>
            </a:pPr>
            <a:fld id="{BA475414-151D-4E12-A58C-B099D551BE49}" type="datetime1">
              <a:rPr lang="da-DK"/>
              <a:pPr>
                <a:defRPr/>
              </a:pPr>
              <a:t>27-05-2024</a:t>
            </a:fld>
            <a:endParaRPr lang="da-DK"/>
          </a:p>
        </p:txBody>
      </p:sp>
      <p:sp>
        <p:nvSpPr>
          <p:cNvPr id="6" name="Rectangle 7">
            <a:extLst>
              <a:ext uri="{FF2B5EF4-FFF2-40B4-BE49-F238E27FC236}">
                <a16:creationId xmlns:a16="http://schemas.microsoft.com/office/drawing/2014/main" id="{7B02EC6B-0639-42A4-B0CF-F100A040F7C4}"/>
              </a:ext>
            </a:extLst>
          </p:cNvPr>
          <p:cNvSpPr>
            <a:spLocks noGrp="1" noChangeArrowheads="1"/>
          </p:cNvSpPr>
          <p:nvPr>
            <p:ph type="sldNum" sz="quarter" idx="12"/>
          </p:nvPr>
        </p:nvSpPr>
        <p:spPr>
          <a:ln/>
        </p:spPr>
        <p:txBody>
          <a:bodyPr/>
          <a:lstStyle>
            <a:lvl1pPr>
              <a:defRPr/>
            </a:lvl1pPr>
          </a:lstStyle>
          <a:p>
            <a:fld id="{8B4B3481-3BED-44EC-8CD6-0D78B03BAD6B}" type="slidenum">
              <a:rPr lang="da-DK" altLang="da-DK"/>
              <a:pPr/>
              <a:t>‹nr.›</a:t>
            </a:fld>
            <a:endParaRPr lang="da-DK" altLang="da-DK"/>
          </a:p>
        </p:txBody>
      </p:sp>
    </p:spTree>
    <p:extLst>
      <p:ext uri="{BB962C8B-B14F-4D97-AF65-F5344CB8AC3E}">
        <p14:creationId xmlns:p14="http://schemas.microsoft.com/office/powerpoint/2010/main" val="91547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5">
            <a:extLst>
              <a:ext uri="{FF2B5EF4-FFF2-40B4-BE49-F238E27FC236}">
                <a16:creationId xmlns:a16="http://schemas.microsoft.com/office/drawing/2014/main" id="{518FC1EA-C04C-4B6D-885A-8996393BF6BE}"/>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5" name="Rectangle 6">
            <a:extLst>
              <a:ext uri="{FF2B5EF4-FFF2-40B4-BE49-F238E27FC236}">
                <a16:creationId xmlns:a16="http://schemas.microsoft.com/office/drawing/2014/main" id="{1C01A15E-BC43-4ADA-8E87-B289201E32DD}"/>
              </a:ext>
            </a:extLst>
          </p:cNvPr>
          <p:cNvSpPr>
            <a:spLocks noGrp="1" noChangeArrowheads="1"/>
          </p:cNvSpPr>
          <p:nvPr>
            <p:ph type="dt" sz="half" idx="11"/>
          </p:nvPr>
        </p:nvSpPr>
        <p:spPr>
          <a:ln/>
        </p:spPr>
        <p:txBody>
          <a:bodyPr/>
          <a:lstStyle>
            <a:lvl1pPr>
              <a:defRPr/>
            </a:lvl1pPr>
          </a:lstStyle>
          <a:p>
            <a:pPr>
              <a:defRPr/>
            </a:pPr>
            <a:fld id="{FE55C7D5-1EEF-4FC6-8168-7A537C62C43E}" type="datetime1">
              <a:rPr lang="da-DK"/>
              <a:pPr>
                <a:defRPr/>
              </a:pPr>
              <a:t>27-05-2024</a:t>
            </a:fld>
            <a:endParaRPr lang="da-DK"/>
          </a:p>
        </p:txBody>
      </p:sp>
      <p:sp>
        <p:nvSpPr>
          <p:cNvPr id="6" name="Rectangle 7">
            <a:extLst>
              <a:ext uri="{FF2B5EF4-FFF2-40B4-BE49-F238E27FC236}">
                <a16:creationId xmlns:a16="http://schemas.microsoft.com/office/drawing/2014/main" id="{E098E59E-0CC3-472B-B402-89D3E27E126F}"/>
              </a:ext>
            </a:extLst>
          </p:cNvPr>
          <p:cNvSpPr>
            <a:spLocks noGrp="1" noChangeArrowheads="1"/>
          </p:cNvSpPr>
          <p:nvPr>
            <p:ph type="sldNum" sz="quarter" idx="12"/>
          </p:nvPr>
        </p:nvSpPr>
        <p:spPr>
          <a:ln/>
        </p:spPr>
        <p:txBody>
          <a:bodyPr/>
          <a:lstStyle>
            <a:lvl1pPr>
              <a:defRPr/>
            </a:lvl1pPr>
          </a:lstStyle>
          <a:p>
            <a:fld id="{6CE2ECC5-6AC9-4C8B-939B-3DE61081A888}" type="slidenum">
              <a:rPr lang="da-DK" altLang="da-DK"/>
              <a:pPr/>
              <a:t>‹nr.›</a:t>
            </a:fld>
            <a:endParaRPr lang="da-DK" altLang="da-DK"/>
          </a:p>
        </p:txBody>
      </p:sp>
    </p:spTree>
    <p:extLst>
      <p:ext uri="{BB962C8B-B14F-4D97-AF65-F5344CB8AC3E}">
        <p14:creationId xmlns:p14="http://schemas.microsoft.com/office/powerpoint/2010/main" val="3001349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527051" y="1600200"/>
            <a:ext cx="5425016"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55267" y="1600200"/>
            <a:ext cx="542713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5">
            <a:extLst>
              <a:ext uri="{FF2B5EF4-FFF2-40B4-BE49-F238E27FC236}">
                <a16:creationId xmlns:a16="http://schemas.microsoft.com/office/drawing/2014/main" id="{63B1427A-B705-45DF-B2A2-BC3B31121475}"/>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6" name="Rectangle 6">
            <a:extLst>
              <a:ext uri="{FF2B5EF4-FFF2-40B4-BE49-F238E27FC236}">
                <a16:creationId xmlns:a16="http://schemas.microsoft.com/office/drawing/2014/main" id="{9A2B8526-B9E7-4931-B316-4A356C291C1B}"/>
              </a:ext>
            </a:extLst>
          </p:cNvPr>
          <p:cNvSpPr>
            <a:spLocks noGrp="1" noChangeArrowheads="1"/>
          </p:cNvSpPr>
          <p:nvPr>
            <p:ph type="dt" sz="half" idx="11"/>
          </p:nvPr>
        </p:nvSpPr>
        <p:spPr>
          <a:ln/>
        </p:spPr>
        <p:txBody>
          <a:bodyPr/>
          <a:lstStyle>
            <a:lvl1pPr>
              <a:defRPr/>
            </a:lvl1pPr>
          </a:lstStyle>
          <a:p>
            <a:pPr>
              <a:defRPr/>
            </a:pPr>
            <a:fld id="{5EB85965-4FD1-44E9-B34F-91A3E025649B}" type="datetime1">
              <a:rPr lang="da-DK"/>
              <a:pPr>
                <a:defRPr/>
              </a:pPr>
              <a:t>27-05-2024</a:t>
            </a:fld>
            <a:endParaRPr lang="da-DK"/>
          </a:p>
        </p:txBody>
      </p:sp>
      <p:sp>
        <p:nvSpPr>
          <p:cNvPr id="7" name="Rectangle 7">
            <a:extLst>
              <a:ext uri="{FF2B5EF4-FFF2-40B4-BE49-F238E27FC236}">
                <a16:creationId xmlns:a16="http://schemas.microsoft.com/office/drawing/2014/main" id="{4103AD1A-999D-4799-847D-16716F482CE5}"/>
              </a:ext>
            </a:extLst>
          </p:cNvPr>
          <p:cNvSpPr>
            <a:spLocks noGrp="1" noChangeArrowheads="1"/>
          </p:cNvSpPr>
          <p:nvPr>
            <p:ph type="sldNum" sz="quarter" idx="12"/>
          </p:nvPr>
        </p:nvSpPr>
        <p:spPr>
          <a:ln/>
        </p:spPr>
        <p:txBody>
          <a:bodyPr/>
          <a:lstStyle>
            <a:lvl1pPr>
              <a:defRPr/>
            </a:lvl1pPr>
          </a:lstStyle>
          <a:p>
            <a:fld id="{E129CCFC-548E-4299-B799-359E7C2A0FA7}" type="slidenum">
              <a:rPr lang="da-DK" altLang="da-DK"/>
              <a:pPr/>
              <a:t>‹nr.›</a:t>
            </a:fld>
            <a:endParaRPr lang="da-DK" altLang="da-DK"/>
          </a:p>
        </p:txBody>
      </p:sp>
    </p:spTree>
    <p:extLst>
      <p:ext uri="{BB962C8B-B14F-4D97-AF65-F5344CB8AC3E}">
        <p14:creationId xmlns:p14="http://schemas.microsoft.com/office/powerpoint/2010/main" val="394952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5">
            <a:extLst>
              <a:ext uri="{FF2B5EF4-FFF2-40B4-BE49-F238E27FC236}">
                <a16:creationId xmlns:a16="http://schemas.microsoft.com/office/drawing/2014/main" id="{CC1BE10F-A3EF-4B39-8CFC-3531CEE2655C}"/>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8" name="Rectangle 6">
            <a:extLst>
              <a:ext uri="{FF2B5EF4-FFF2-40B4-BE49-F238E27FC236}">
                <a16:creationId xmlns:a16="http://schemas.microsoft.com/office/drawing/2014/main" id="{E493B92D-76EA-451A-AE08-C1B9D7521B1F}"/>
              </a:ext>
            </a:extLst>
          </p:cNvPr>
          <p:cNvSpPr>
            <a:spLocks noGrp="1" noChangeArrowheads="1"/>
          </p:cNvSpPr>
          <p:nvPr>
            <p:ph type="dt" sz="half" idx="11"/>
          </p:nvPr>
        </p:nvSpPr>
        <p:spPr>
          <a:ln/>
        </p:spPr>
        <p:txBody>
          <a:bodyPr/>
          <a:lstStyle>
            <a:lvl1pPr>
              <a:defRPr/>
            </a:lvl1pPr>
          </a:lstStyle>
          <a:p>
            <a:pPr>
              <a:defRPr/>
            </a:pPr>
            <a:fld id="{D6F4E097-6541-4E18-99FF-7E05DAA30BE9}" type="datetime1">
              <a:rPr lang="da-DK"/>
              <a:pPr>
                <a:defRPr/>
              </a:pPr>
              <a:t>27-05-2024</a:t>
            </a:fld>
            <a:endParaRPr lang="da-DK"/>
          </a:p>
        </p:txBody>
      </p:sp>
      <p:sp>
        <p:nvSpPr>
          <p:cNvPr id="9" name="Rectangle 7">
            <a:extLst>
              <a:ext uri="{FF2B5EF4-FFF2-40B4-BE49-F238E27FC236}">
                <a16:creationId xmlns:a16="http://schemas.microsoft.com/office/drawing/2014/main" id="{AE79AEE0-C1B9-457B-927D-00377C4C1CCB}"/>
              </a:ext>
            </a:extLst>
          </p:cNvPr>
          <p:cNvSpPr>
            <a:spLocks noGrp="1" noChangeArrowheads="1"/>
          </p:cNvSpPr>
          <p:nvPr>
            <p:ph type="sldNum" sz="quarter" idx="12"/>
          </p:nvPr>
        </p:nvSpPr>
        <p:spPr>
          <a:ln/>
        </p:spPr>
        <p:txBody>
          <a:bodyPr/>
          <a:lstStyle>
            <a:lvl1pPr>
              <a:defRPr/>
            </a:lvl1pPr>
          </a:lstStyle>
          <a:p>
            <a:fld id="{2069A42D-7FF3-489E-86C6-73F70947C971}" type="slidenum">
              <a:rPr lang="da-DK" altLang="da-DK"/>
              <a:pPr/>
              <a:t>‹nr.›</a:t>
            </a:fld>
            <a:endParaRPr lang="da-DK" altLang="da-DK"/>
          </a:p>
        </p:txBody>
      </p:sp>
    </p:spTree>
    <p:extLst>
      <p:ext uri="{BB962C8B-B14F-4D97-AF65-F5344CB8AC3E}">
        <p14:creationId xmlns:p14="http://schemas.microsoft.com/office/powerpoint/2010/main" val="216530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5">
            <a:extLst>
              <a:ext uri="{FF2B5EF4-FFF2-40B4-BE49-F238E27FC236}">
                <a16:creationId xmlns:a16="http://schemas.microsoft.com/office/drawing/2014/main" id="{DDDCDE29-DB43-4DE9-A43A-623303A32BB8}"/>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4" name="Rectangle 6">
            <a:extLst>
              <a:ext uri="{FF2B5EF4-FFF2-40B4-BE49-F238E27FC236}">
                <a16:creationId xmlns:a16="http://schemas.microsoft.com/office/drawing/2014/main" id="{E5583D62-FCC8-4AA6-8158-8DB04E8769FE}"/>
              </a:ext>
            </a:extLst>
          </p:cNvPr>
          <p:cNvSpPr>
            <a:spLocks noGrp="1" noChangeArrowheads="1"/>
          </p:cNvSpPr>
          <p:nvPr>
            <p:ph type="dt" sz="half" idx="11"/>
          </p:nvPr>
        </p:nvSpPr>
        <p:spPr>
          <a:ln/>
        </p:spPr>
        <p:txBody>
          <a:bodyPr/>
          <a:lstStyle>
            <a:lvl1pPr>
              <a:defRPr/>
            </a:lvl1pPr>
          </a:lstStyle>
          <a:p>
            <a:pPr>
              <a:defRPr/>
            </a:pPr>
            <a:fld id="{46912CC6-D04B-41B0-A55B-AD968A3C7C09}" type="datetime1">
              <a:rPr lang="da-DK"/>
              <a:pPr>
                <a:defRPr/>
              </a:pPr>
              <a:t>27-05-2024</a:t>
            </a:fld>
            <a:endParaRPr lang="da-DK"/>
          </a:p>
        </p:txBody>
      </p:sp>
      <p:sp>
        <p:nvSpPr>
          <p:cNvPr id="5" name="Rectangle 7">
            <a:extLst>
              <a:ext uri="{FF2B5EF4-FFF2-40B4-BE49-F238E27FC236}">
                <a16:creationId xmlns:a16="http://schemas.microsoft.com/office/drawing/2014/main" id="{482CE53E-3B6D-45E2-BDD2-C3DB0364EB00}"/>
              </a:ext>
            </a:extLst>
          </p:cNvPr>
          <p:cNvSpPr>
            <a:spLocks noGrp="1" noChangeArrowheads="1"/>
          </p:cNvSpPr>
          <p:nvPr>
            <p:ph type="sldNum" sz="quarter" idx="12"/>
          </p:nvPr>
        </p:nvSpPr>
        <p:spPr>
          <a:ln/>
        </p:spPr>
        <p:txBody>
          <a:bodyPr/>
          <a:lstStyle>
            <a:lvl1pPr>
              <a:defRPr/>
            </a:lvl1pPr>
          </a:lstStyle>
          <a:p>
            <a:fld id="{453771D5-E5E1-4DA6-91AB-0E1F15470937}" type="slidenum">
              <a:rPr lang="da-DK" altLang="da-DK"/>
              <a:pPr/>
              <a:t>‹nr.›</a:t>
            </a:fld>
            <a:endParaRPr lang="da-DK" altLang="da-DK"/>
          </a:p>
        </p:txBody>
      </p:sp>
    </p:spTree>
    <p:extLst>
      <p:ext uri="{BB962C8B-B14F-4D97-AF65-F5344CB8AC3E}">
        <p14:creationId xmlns:p14="http://schemas.microsoft.com/office/powerpoint/2010/main" val="254659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592CE-929E-84B1-046E-D941C1D9389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519BC97-DFE3-18DC-89DB-5F761F1072B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29F7B9-57AA-D97F-8088-B67B226E843D}"/>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4438A7DE-2EF2-0192-2038-9DE33544FC9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89BD3E-A0E6-8D85-6B35-C82DE44C7870}"/>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25250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0E793D7-3843-45E0-BDD7-186B5E365A7C}"/>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3" name="Rectangle 6">
            <a:extLst>
              <a:ext uri="{FF2B5EF4-FFF2-40B4-BE49-F238E27FC236}">
                <a16:creationId xmlns:a16="http://schemas.microsoft.com/office/drawing/2014/main" id="{D9FB83DF-4F17-41A2-B8D4-D57F07C7E334}"/>
              </a:ext>
            </a:extLst>
          </p:cNvPr>
          <p:cNvSpPr>
            <a:spLocks noGrp="1" noChangeArrowheads="1"/>
          </p:cNvSpPr>
          <p:nvPr>
            <p:ph type="dt" sz="half" idx="11"/>
          </p:nvPr>
        </p:nvSpPr>
        <p:spPr>
          <a:ln/>
        </p:spPr>
        <p:txBody>
          <a:bodyPr/>
          <a:lstStyle>
            <a:lvl1pPr>
              <a:defRPr/>
            </a:lvl1pPr>
          </a:lstStyle>
          <a:p>
            <a:pPr>
              <a:defRPr/>
            </a:pPr>
            <a:fld id="{3A4B283D-D97D-4C4C-A83D-34F7ABC80265}" type="datetime1">
              <a:rPr lang="da-DK"/>
              <a:pPr>
                <a:defRPr/>
              </a:pPr>
              <a:t>27-05-2024</a:t>
            </a:fld>
            <a:endParaRPr lang="da-DK"/>
          </a:p>
        </p:txBody>
      </p:sp>
      <p:sp>
        <p:nvSpPr>
          <p:cNvPr id="4" name="Rectangle 7">
            <a:extLst>
              <a:ext uri="{FF2B5EF4-FFF2-40B4-BE49-F238E27FC236}">
                <a16:creationId xmlns:a16="http://schemas.microsoft.com/office/drawing/2014/main" id="{37240442-977B-400F-B0C7-6D9EB63E92A4}"/>
              </a:ext>
            </a:extLst>
          </p:cNvPr>
          <p:cNvSpPr>
            <a:spLocks noGrp="1" noChangeArrowheads="1"/>
          </p:cNvSpPr>
          <p:nvPr>
            <p:ph type="sldNum" sz="quarter" idx="12"/>
          </p:nvPr>
        </p:nvSpPr>
        <p:spPr>
          <a:ln/>
        </p:spPr>
        <p:txBody>
          <a:bodyPr/>
          <a:lstStyle>
            <a:lvl1pPr>
              <a:defRPr/>
            </a:lvl1pPr>
          </a:lstStyle>
          <a:p>
            <a:fld id="{93B611BB-7A52-4706-944B-FC7D29498E9D}" type="slidenum">
              <a:rPr lang="da-DK" altLang="da-DK"/>
              <a:pPr/>
              <a:t>‹nr.›</a:t>
            </a:fld>
            <a:endParaRPr lang="da-DK" altLang="da-DK"/>
          </a:p>
        </p:txBody>
      </p:sp>
    </p:spTree>
    <p:extLst>
      <p:ext uri="{BB962C8B-B14F-4D97-AF65-F5344CB8AC3E}">
        <p14:creationId xmlns:p14="http://schemas.microsoft.com/office/powerpoint/2010/main" val="3772956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5">
            <a:extLst>
              <a:ext uri="{FF2B5EF4-FFF2-40B4-BE49-F238E27FC236}">
                <a16:creationId xmlns:a16="http://schemas.microsoft.com/office/drawing/2014/main" id="{C2B0FF96-B313-4B16-B0F6-F05A57D2BBAF}"/>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6" name="Rectangle 6">
            <a:extLst>
              <a:ext uri="{FF2B5EF4-FFF2-40B4-BE49-F238E27FC236}">
                <a16:creationId xmlns:a16="http://schemas.microsoft.com/office/drawing/2014/main" id="{7ABCB7EC-EACF-46CC-895E-2C194E44910B}"/>
              </a:ext>
            </a:extLst>
          </p:cNvPr>
          <p:cNvSpPr>
            <a:spLocks noGrp="1" noChangeArrowheads="1"/>
          </p:cNvSpPr>
          <p:nvPr>
            <p:ph type="dt" sz="half" idx="11"/>
          </p:nvPr>
        </p:nvSpPr>
        <p:spPr>
          <a:ln/>
        </p:spPr>
        <p:txBody>
          <a:bodyPr/>
          <a:lstStyle>
            <a:lvl1pPr>
              <a:defRPr/>
            </a:lvl1pPr>
          </a:lstStyle>
          <a:p>
            <a:pPr>
              <a:defRPr/>
            </a:pPr>
            <a:fld id="{9E52041D-EAC5-46A3-B047-8A6402E63A53}" type="datetime1">
              <a:rPr lang="da-DK"/>
              <a:pPr>
                <a:defRPr/>
              </a:pPr>
              <a:t>27-05-2024</a:t>
            </a:fld>
            <a:endParaRPr lang="da-DK"/>
          </a:p>
        </p:txBody>
      </p:sp>
      <p:sp>
        <p:nvSpPr>
          <p:cNvPr id="7" name="Rectangle 7">
            <a:extLst>
              <a:ext uri="{FF2B5EF4-FFF2-40B4-BE49-F238E27FC236}">
                <a16:creationId xmlns:a16="http://schemas.microsoft.com/office/drawing/2014/main" id="{046FA5AB-D7FC-4EBF-8AF3-B4B6D0392788}"/>
              </a:ext>
            </a:extLst>
          </p:cNvPr>
          <p:cNvSpPr>
            <a:spLocks noGrp="1" noChangeArrowheads="1"/>
          </p:cNvSpPr>
          <p:nvPr>
            <p:ph type="sldNum" sz="quarter" idx="12"/>
          </p:nvPr>
        </p:nvSpPr>
        <p:spPr>
          <a:ln/>
        </p:spPr>
        <p:txBody>
          <a:bodyPr/>
          <a:lstStyle>
            <a:lvl1pPr>
              <a:defRPr/>
            </a:lvl1pPr>
          </a:lstStyle>
          <a:p>
            <a:fld id="{B74C14CF-B0D6-4AFC-82D3-E542DA904035}" type="slidenum">
              <a:rPr lang="da-DK" altLang="da-DK"/>
              <a:pPr/>
              <a:t>‹nr.›</a:t>
            </a:fld>
            <a:endParaRPr lang="da-DK" altLang="da-DK"/>
          </a:p>
        </p:txBody>
      </p:sp>
    </p:spTree>
    <p:extLst>
      <p:ext uri="{BB962C8B-B14F-4D97-AF65-F5344CB8AC3E}">
        <p14:creationId xmlns:p14="http://schemas.microsoft.com/office/powerpoint/2010/main" val="2925821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5">
            <a:extLst>
              <a:ext uri="{FF2B5EF4-FFF2-40B4-BE49-F238E27FC236}">
                <a16:creationId xmlns:a16="http://schemas.microsoft.com/office/drawing/2014/main" id="{F2AFBBCB-FF66-4991-AE8F-FC646916C31F}"/>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6" name="Rectangle 6">
            <a:extLst>
              <a:ext uri="{FF2B5EF4-FFF2-40B4-BE49-F238E27FC236}">
                <a16:creationId xmlns:a16="http://schemas.microsoft.com/office/drawing/2014/main" id="{0E9073A0-1837-4922-827C-90BD64201FF6}"/>
              </a:ext>
            </a:extLst>
          </p:cNvPr>
          <p:cNvSpPr>
            <a:spLocks noGrp="1" noChangeArrowheads="1"/>
          </p:cNvSpPr>
          <p:nvPr>
            <p:ph type="dt" sz="half" idx="11"/>
          </p:nvPr>
        </p:nvSpPr>
        <p:spPr>
          <a:ln/>
        </p:spPr>
        <p:txBody>
          <a:bodyPr/>
          <a:lstStyle>
            <a:lvl1pPr>
              <a:defRPr/>
            </a:lvl1pPr>
          </a:lstStyle>
          <a:p>
            <a:pPr>
              <a:defRPr/>
            </a:pPr>
            <a:fld id="{2B1A47CC-EB38-4906-8335-FAAC9677B8DA}" type="datetime1">
              <a:rPr lang="da-DK"/>
              <a:pPr>
                <a:defRPr/>
              </a:pPr>
              <a:t>27-05-2024</a:t>
            </a:fld>
            <a:endParaRPr lang="da-DK"/>
          </a:p>
        </p:txBody>
      </p:sp>
      <p:sp>
        <p:nvSpPr>
          <p:cNvPr id="7" name="Rectangle 7">
            <a:extLst>
              <a:ext uri="{FF2B5EF4-FFF2-40B4-BE49-F238E27FC236}">
                <a16:creationId xmlns:a16="http://schemas.microsoft.com/office/drawing/2014/main" id="{5CE5C7B5-B3AC-43BF-998C-ABF1938ED647}"/>
              </a:ext>
            </a:extLst>
          </p:cNvPr>
          <p:cNvSpPr>
            <a:spLocks noGrp="1" noChangeArrowheads="1"/>
          </p:cNvSpPr>
          <p:nvPr>
            <p:ph type="sldNum" sz="quarter" idx="12"/>
          </p:nvPr>
        </p:nvSpPr>
        <p:spPr>
          <a:ln/>
        </p:spPr>
        <p:txBody>
          <a:bodyPr/>
          <a:lstStyle>
            <a:lvl1pPr>
              <a:defRPr/>
            </a:lvl1pPr>
          </a:lstStyle>
          <a:p>
            <a:fld id="{7876FCB9-D687-4CBA-BC4E-A7F560792FA6}" type="slidenum">
              <a:rPr lang="da-DK" altLang="da-DK"/>
              <a:pPr/>
              <a:t>‹nr.›</a:t>
            </a:fld>
            <a:endParaRPr lang="da-DK" altLang="da-DK"/>
          </a:p>
        </p:txBody>
      </p:sp>
    </p:spTree>
    <p:extLst>
      <p:ext uri="{BB962C8B-B14F-4D97-AF65-F5344CB8AC3E}">
        <p14:creationId xmlns:p14="http://schemas.microsoft.com/office/powerpoint/2010/main" val="179529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
            <a:extLst>
              <a:ext uri="{FF2B5EF4-FFF2-40B4-BE49-F238E27FC236}">
                <a16:creationId xmlns:a16="http://schemas.microsoft.com/office/drawing/2014/main" id="{B58BD784-7ED7-47D5-A770-3D6A8758915F}"/>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5" name="Rectangle 6">
            <a:extLst>
              <a:ext uri="{FF2B5EF4-FFF2-40B4-BE49-F238E27FC236}">
                <a16:creationId xmlns:a16="http://schemas.microsoft.com/office/drawing/2014/main" id="{7FB2311D-E092-4882-84E9-06DA2F9F6B37}"/>
              </a:ext>
            </a:extLst>
          </p:cNvPr>
          <p:cNvSpPr>
            <a:spLocks noGrp="1" noChangeArrowheads="1"/>
          </p:cNvSpPr>
          <p:nvPr>
            <p:ph type="dt" sz="half" idx="11"/>
          </p:nvPr>
        </p:nvSpPr>
        <p:spPr>
          <a:ln/>
        </p:spPr>
        <p:txBody>
          <a:bodyPr/>
          <a:lstStyle>
            <a:lvl1pPr>
              <a:defRPr/>
            </a:lvl1pPr>
          </a:lstStyle>
          <a:p>
            <a:pPr>
              <a:defRPr/>
            </a:pPr>
            <a:fld id="{EBE78C01-98AA-4E38-847E-6C96FA5E6508}" type="datetime1">
              <a:rPr lang="da-DK"/>
              <a:pPr>
                <a:defRPr/>
              </a:pPr>
              <a:t>27-05-2024</a:t>
            </a:fld>
            <a:endParaRPr lang="da-DK"/>
          </a:p>
        </p:txBody>
      </p:sp>
      <p:sp>
        <p:nvSpPr>
          <p:cNvPr id="6" name="Rectangle 7">
            <a:extLst>
              <a:ext uri="{FF2B5EF4-FFF2-40B4-BE49-F238E27FC236}">
                <a16:creationId xmlns:a16="http://schemas.microsoft.com/office/drawing/2014/main" id="{C16086A5-3FBE-47AA-995F-EE0DEEEBF724}"/>
              </a:ext>
            </a:extLst>
          </p:cNvPr>
          <p:cNvSpPr>
            <a:spLocks noGrp="1" noChangeArrowheads="1"/>
          </p:cNvSpPr>
          <p:nvPr>
            <p:ph type="sldNum" sz="quarter" idx="12"/>
          </p:nvPr>
        </p:nvSpPr>
        <p:spPr>
          <a:ln/>
        </p:spPr>
        <p:txBody>
          <a:bodyPr/>
          <a:lstStyle>
            <a:lvl1pPr>
              <a:defRPr/>
            </a:lvl1pPr>
          </a:lstStyle>
          <a:p>
            <a:fld id="{4C6F5E4F-4146-4EC1-8FEA-06D656AE1ADC}" type="slidenum">
              <a:rPr lang="da-DK" altLang="da-DK"/>
              <a:pPr/>
              <a:t>‹nr.›</a:t>
            </a:fld>
            <a:endParaRPr lang="da-DK" altLang="da-DK"/>
          </a:p>
        </p:txBody>
      </p:sp>
    </p:spTree>
    <p:extLst>
      <p:ext uri="{BB962C8B-B14F-4D97-AF65-F5344CB8AC3E}">
        <p14:creationId xmlns:p14="http://schemas.microsoft.com/office/powerpoint/2010/main" val="2701787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20152" y="260350"/>
            <a:ext cx="2762249" cy="5689600"/>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527051" y="260350"/>
            <a:ext cx="8089900" cy="5689600"/>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
            <a:extLst>
              <a:ext uri="{FF2B5EF4-FFF2-40B4-BE49-F238E27FC236}">
                <a16:creationId xmlns:a16="http://schemas.microsoft.com/office/drawing/2014/main" id="{47EC58AF-619E-4702-8D49-B60A010A2EE0}"/>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5" name="Rectangle 6">
            <a:extLst>
              <a:ext uri="{FF2B5EF4-FFF2-40B4-BE49-F238E27FC236}">
                <a16:creationId xmlns:a16="http://schemas.microsoft.com/office/drawing/2014/main" id="{29568A34-8C59-49B4-A8F1-E5BD4AA3347E}"/>
              </a:ext>
            </a:extLst>
          </p:cNvPr>
          <p:cNvSpPr>
            <a:spLocks noGrp="1" noChangeArrowheads="1"/>
          </p:cNvSpPr>
          <p:nvPr>
            <p:ph type="dt" sz="half" idx="11"/>
          </p:nvPr>
        </p:nvSpPr>
        <p:spPr>
          <a:ln/>
        </p:spPr>
        <p:txBody>
          <a:bodyPr/>
          <a:lstStyle>
            <a:lvl1pPr>
              <a:defRPr/>
            </a:lvl1pPr>
          </a:lstStyle>
          <a:p>
            <a:pPr>
              <a:defRPr/>
            </a:pPr>
            <a:fld id="{01F7099F-DA69-4983-87B8-58AAD3AE6EDA}" type="datetime1">
              <a:rPr lang="da-DK"/>
              <a:pPr>
                <a:defRPr/>
              </a:pPr>
              <a:t>27-05-2024</a:t>
            </a:fld>
            <a:endParaRPr lang="da-DK"/>
          </a:p>
        </p:txBody>
      </p:sp>
      <p:sp>
        <p:nvSpPr>
          <p:cNvPr id="6" name="Rectangle 7">
            <a:extLst>
              <a:ext uri="{FF2B5EF4-FFF2-40B4-BE49-F238E27FC236}">
                <a16:creationId xmlns:a16="http://schemas.microsoft.com/office/drawing/2014/main" id="{5F6BD4E2-1A4D-425C-9D5C-71D5A7714B46}"/>
              </a:ext>
            </a:extLst>
          </p:cNvPr>
          <p:cNvSpPr>
            <a:spLocks noGrp="1" noChangeArrowheads="1"/>
          </p:cNvSpPr>
          <p:nvPr>
            <p:ph type="sldNum" sz="quarter" idx="12"/>
          </p:nvPr>
        </p:nvSpPr>
        <p:spPr>
          <a:ln/>
        </p:spPr>
        <p:txBody>
          <a:bodyPr/>
          <a:lstStyle>
            <a:lvl1pPr>
              <a:defRPr/>
            </a:lvl1pPr>
          </a:lstStyle>
          <a:p>
            <a:fld id="{45EBCCFA-0DAA-4942-884A-A38C40BCDA02}" type="slidenum">
              <a:rPr lang="da-DK" altLang="da-DK"/>
              <a:pPr/>
              <a:t>‹nr.›</a:t>
            </a:fld>
            <a:endParaRPr lang="da-DK" altLang="da-DK"/>
          </a:p>
        </p:txBody>
      </p:sp>
    </p:spTree>
    <p:extLst>
      <p:ext uri="{BB962C8B-B14F-4D97-AF65-F5344CB8AC3E}">
        <p14:creationId xmlns:p14="http://schemas.microsoft.com/office/powerpoint/2010/main" val="2244828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527051" y="260350"/>
            <a:ext cx="10972800" cy="1081088"/>
          </a:xfrm>
        </p:spPr>
        <p:txBody>
          <a:bodyPr/>
          <a:lstStyle/>
          <a:p>
            <a:r>
              <a:rPr lang="da-DK"/>
              <a:t>Klik for at redigere titeltypografi i masteren</a:t>
            </a:r>
          </a:p>
        </p:txBody>
      </p:sp>
      <p:sp>
        <p:nvSpPr>
          <p:cNvPr id="3" name="Pladsholder til tekst 2"/>
          <p:cNvSpPr>
            <a:spLocks noGrp="1"/>
          </p:cNvSpPr>
          <p:nvPr>
            <p:ph type="body" sz="half" idx="1"/>
          </p:nvPr>
        </p:nvSpPr>
        <p:spPr>
          <a:xfrm>
            <a:off x="527051" y="1600200"/>
            <a:ext cx="5425016" cy="434975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55267" y="1600200"/>
            <a:ext cx="5427133" cy="434975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5">
            <a:extLst>
              <a:ext uri="{FF2B5EF4-FFF2-40B4-BE49-F238E27FC236}">
                <a16:creationId xmlns:a16="http://schemas.microsoft.com/office/drawing/2014/main" id="{5B6C55D3-3585-49FE-8D3B-809D6AF4F5F8}"/>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6" name="Rectangle 6">
            <a:extLst>
              <a:ext uri="{FF2B5EF4-FFF2-40B4-BE49-F238E27FC236}">
                <a16:creationId xmlns:a16="http://schemas.microsoft.com/office/drawing/2014/main" id="{24F4954B-62F0-4B36-AA27-5B868C3A5A10}"/>
              </a:ext>
            </a:extLst>
          </p:cNvPr>
          <p:cNvSpPr>
            <a:spLocks noGrp="1" noChangeArrowheads="1"/>
          </p:cNvSpPr>
          <p:nvPr>
            <p:ph type="dt" sz="half" idx="11"/>
          </p:nvPr>
        </p:nvSpPr>
        <p:spPr>
          <a:ln/>
        </p:spPr>
        <p:txBody>
          <a:bodyPr/>
          <a:lstStyle>
            <a:lvl1pPr>
              <a:defRPr/>
            </a:lvl1pPr>
          </a:lstStyle>
          <a:p>
            <a:pPr>
              <a:defRPr/>
            </a:pPr>
            <a:fld id="{FF55D0C7-8238-49A5-A932-12FA4AAC4095}" type="datetime1">
              <a:rPr lang="da-DK"/>
              <a:pPr>
                <a:defRPr/>
              </a:pPr>
              <a:t>27-05-2024</a:t>
            </a:fld>
            <a:endParaRPr lang="da-DK"/>
          </a:p>
        </p:txBody>
      </p:sp>
      <p:sp>
        <p:nvSpPr>
          <p:cNvPr id="7" name="Rectangle 7">
            <a:extLst>
              <a:ext uri="{FF2B5EF4-FFF2-40B4-BE49-F238E27FC236}">
                <a16:creationId xmlns:a16="http://schemas.microsoft.com/office/drawing/2014/main" id="{5D58276C-13DC-4130-889E-3782CF4A730B}"/>
              </a:ext>
            </a:extLst>
          </p:cNvPr>
          <p:cNvSpPr>
            <a:spLocks noGrp="1" noChangeArrowheads="1"/>
          </p:cNvSpPr>
          <p:nvPr>
            <p:ph type="sldNum" sz="quarter" idx="12"/>
          </p:nvPr>
        </p:nvSpPr>
        <p:spPr>
          <a:ln/>
        </p:spPr>
        <p:txBody>
          <a:bodyPr/>
          <a:lstStyle>
            <a:lvl1pPr>
              <a:defRPr/>
            </a:lvl1pPr>
          </a:lstStyle>
          <a:p>
            <a:fld id="{CE2FE494-A419-4928-A38F-4EE49491C12A}" type="slidenum">
              <a:rPr lang="da-DK" altLang="da-DK"/>
              <a:pPr/>
              <a:t>‹nr.›</a:t>
            </a:fld>
            <a:endParaRPr lang="da-DK" altLang="da-DK"/>
          </a:p>
        </p:txBody>
      </p:sp>
    </p:spTree>
    <p:extLst>
      <p:ext uri="{BB962C8B-B14F-4D97-AF65-F5344CB8AC3E}">
        <p14:creationId xmlns:p14="http://schemas.microsoft.com/office/powerpoint/2010/main" val="1398403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527051" y="260350"/>
            <a:ext cx="10972800" cy="1081088"/>
          </a:xfrm>
        </p:spPr>
        <p:txBody>
          <a:bodyPr/>
          <a:lstStyle/>
          <a:p>
            <a:r>
              <a:rPr lang="da-DK"/>
              <a:t>Klik for at redigere titeltypografi i masteren</a:t>
            </a:r>
          </a:p>
        </p:txBody>
      </p:sp>
      <p:sp>
        <p:nvSpPr>
          <p:cNvPr id="3" name="Pladsholder til tekst 2"/>
          <p:cNvSpPr>
            <a:spLocks noGrp="1"/>
          </p:cNvSpPr>
          <p:nvPr>
            <p:ph type="body" sz="half" idx="1"/>
          </p:nvPr>
        </p:nvSpPr>
        <p:spPr>
          <a:xfrm>
            <a:off x="527051" y="1600200"/>
            <a:ext cx="5425016" cy="434975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55267" y="1600201"/>
            <a:ext cx="5427133" cy="20986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55267" y="3851276"/>
            <a:ext cx="5427133" cy="20986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5">
            <a:extLst>
              <a:ext uri="{FF2B5EF4-FFF2-40B4-BE49-F238E27FC236}">
                <a16:creationId xmlns:a16="http://schemas.microsoft.com/office/drawing/2014/main" id="{9E6ED157-BDD4-4957-8F1B-AEC116A6CD8C}"/>
              </a:ext>
            </a:extLst>
          </p:cNvPr>
          <p:cNvSpPr>
            <a:spLocks noGrp="1" noChangeArrowheads="1"/>
          </p:cNvSpPr>
          <p:nvPr>
            <p:ph type="ftr" sz="quarter" idx="10"/>
          </p:nvPr>
        </p:nvSpPr>
        <p:spPr>
          <a:ln/>
        </p:spPr>
        <p:txBody>
          <a:bodyPr/>
          <a:lstStyle>
            <a:lvl1pPr>
              <a:defRPr/>
            </a:lvl1pPr>
          </a:lstStyle>
          <a:p>
            <a:pPr>
              <a:defRPr/>
            </a:pPr>
            <a:r>
              <a:rPr lang="da-DK"/>
              <a:t>Det Palliative Team</a:t>
            </a:r>
          </a:p>
        </p:txBody>
      </p:sp>
      <p:sp>
        <p:nvSpPr>
          <p:cNvPr id="7" name="Rectangle 6">
            <a:extLst>
              <a:ext uri="{FF2B5EF4-FFF2-40B4-BE49-F238E27FC236}">
                <a16:creationId xmlns:a16="http://schemas.microsoft.com/office/drawing/2014/main" id="{3AA532E4-3190-4B56-BBCA-96E815EFDD34}"/>
              </a:ext>
            </a:extLst>
          </p:cNvPr>
          <p:cNvSpPr>
            <a:spLocks noGrp="1" noChangeArrowheads="1"/>
          </p:cNvSpPr>
          <p:nvPr>
            <p:ph type="dt" sz="half" idx="11"/>
          </p:nvPr>
        </p:nvSpPr>
        <p:spPr>
          <a:ln/>
        </p:spPr>
        <p:txBody>
          <a:bodyPr/>
          <a:lstStyle>
            <a:lvl1pPr>
              <a:defRPr/>
            </a:lvl1pPr>
          </a:lstStyle>
          <a:p>
            <a:pPr>
              <a:defRPr/>
            </a:pPr>
            <a:fld id="{9E8ECA4D-23D3-472D-B35F-15ABE9715374}" type="datetime1">
              <a:rPr lang="da-DK"/>
              <a:pPr>
                <a:defRPr/>
              </a:pPr>
              <a:t>27-05-2024</a:t>
            </a:fld>
            <a:endParaRPr lang="da-DK"/>
          </a:p>
        </p:txBody>
      </p:sp>
      <p:sp>
        <p:nvSpPr>
          <p:cNvPr id="8" name="Rectangle 7">
            <a:extLst>
              <a:ext uri="{FF2B5EF4-FFF2-40B4-BE49-F238E27FC236}">
                <a16:creationId xmlns:a16="http://schemas.microsoft.com/office/drawing/2014/main" id="{1EC11CEF-82A4-4460-B95A-33372CE316F1}"/>
              </a:ext>
            </a:extLst>
          </p:cNvPr>
          <p:cNvSpPr>
            <a:spLocks noGrp="1" noChangeArrowheads="1"/>
          </p:cNvSpPr>
          <p:nvPr>
            <p:ph type="sldNum" sz="quarter" idx="12"/>
          </p:nvPr>
        </p:nvSpPr>
        <p:spPr>
          <a:ln/>
        </p:spPr>
        <p:txBody>
          <a:bodyPr/>
          <a:lstStyle>
            <a:lvl1pPr>
              <a:defRPr/>
            </a:lvl1pPr>
          </a:lstStyle>
          <a:p>
            <a:fld id="{12CAC43A-78D7-408F-9D0C-70093D8F89D9}" type="slidenum">
              <a:rPr lang="da-DK" altLang="da-DK"/>
              <a:pPr/>
              <a:t>‹nr.›</a:t>
            </a:fld>
            <a:endParaRPr lang="da-DK" altLang="da-DK"/>
          </a:p>
        </p:txBody>
      </p:sp>
    </p:spTree>
    <p:extLst>
      <p:ext uri="{BB962C8B-B14F-4D97-AF65-F5344CB8AC3E}">
        <p14:creationId xmlns:p14="http://schemas.microsoft.com/office/powerpoint/2010/main" val="3539486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cSld name="Titel og diagram eller organisationsdiagram">
    <p:spTree>
      <p:nvGrpSpPr>
        <p:cNvPr id="1" name=""/>
        <p:cNvGrpSpPr/>
        <p:nvPr/>
      </p:nvGrpSpPr>
      <p:grpSpPr>
        <a:xfrm>
          <a:off x="0" y="0"/>
          <a:ext cx="0" cy="0"/>
          <a:chOff x="0" y="0"/>
          <a:chExt cx="0" cy="0"/>
        </a:xfrm>
      </p:grpSpPr>
      <p:sp>
        <p:nvSpPr>
          <p:cNvPr id="2" name="Titel 1"/>
          <p:cNvSpPr>
            <a:spLocks noGrp="1"/>
          </p:cNvSpPr>
          <p:nvPr>
            <p:ph type="title"/>
          </p:nvPr>
        </p:nvSpPr>
        <p:spPr>
          <a:xfrm>
            <a:off x="527051" y="260350"/>
            <a:ext cx="10972800" cy="1081088"/>
          </a:xfrm>
        </p:spPr>
        <p:txBody>
          <a:bodyPr/>
          <a:lstStyle/>
          <a:p>
            <a:r>
              <a:rPr lang="da-DK"/>
              <a:t>Klik for at redigere titeltypografi i masteren</a:t>
            </a:r>
          </a:p>
        </p:txBody>
      </p:sp>
      <p:sp>
        <p:nvSpPr>
          <p:cNvPr id="3" name="Pladsholder til SmartArt 2"/>
          <p:cNvSpPr>
            <a:spLocks noGrp="1"/>
          </p:cNvSpPr>
          <p:nvPr>
            <p:ph type="dgm" idx="1"/>
          </p:nvPr>
        </p:nvSpPr>
        <p:spPr>
          <a:xfrm>
            <a:off x="431802" y="1341438"/>
            <a:ext cx="11055351" cy="4349750"/>
          </a:xfrm>
        </p:spPr>
        <p:txBody>
          <a:bodyPr/>
          <a:lstStyle/>
          <a:p>
            <a:pPr lvl="0"/>
            <a:r>
              <a:rPr lang="da-DK" noProof="0"/>
              <a:t>Klik på ikonet for at tilføje SmartArt-grafik</a:t>
            </a:r>
          </a:p>
        </p:txBody>
      </p:sp>
      <p:sp>
        <p:nvSpPr>
          <p:cNvPr id="4" name="Rectangle 5"/>
          <p:cNvSpPr>
            <a:spLocks noGrp="1" noChangeArrowheads="1"/>
          </p:cNvSpPr>
          <p:nvPr>
            <p:ph type="ftr" sz="quarter" idx="10"/>
          </p:nvPr>
        </p:nvSpPr>
        <p:spPr/>
        <p:txBody>
          <a:bodyPr/>
          <a:lstStyle>
            <a:lvl1pPr>
              <a:defRPr/>
            </a:lvl1pPr>
          </a:lstStyle>
          <a:p>
            <a:pPr>
              <a:defRPr/>
            </a:pPr>
            <a:r>
              <a:rPr lang="da-DK">
                <a:solidFill>
                  <a:srgbClr val="FDFDFD"/>
                </a:solidFill>
              </a:rPr>
              <a:t>Palliationskursus 2020</a:t>
            </a:r>
          </a:p>
        </p:txBody>
      </p:sp>
      <p:sp>
        <p:nvSpPr>
          <p:cNvPr id="5" name="Rectangle 6"/>
          <p:cNvSpPr>
            <a:spLocks noGrp="1" noChangeArrowheads="1"/>
          </p:cNvSpPr>
          <p:nvPr>
            <p:ph type="dt" sz="half" idx="11"/>
          </p:nvPr>
        </p:nvSpPr>
        <p:spPr/>
        <p:txBody>
          <a:bodyPr/>
          <a:lstStyle>
            <a:lvl1pPr>
              <a:defRPr/>
            </a:lvl1pPr>
          </a:lstStyle>
          <a:p>
            <a:pPr>
              <a:defRPr/>
            </a:pPr>
            <a:fld id="{F4CCA7D9-B428-464B-AA02-53A9A6886455}" type="datetime1">
              <a:rPr lang="en-US" smtClean="0"/>
              <a:t>5/27/2024</a:t>
            </a:fld>
            <a:endParaRPr lang="da-DK"/>
          </a:p>
        </p:txBody>
      </p:sp>
      <p:sp>
        <p:nvSpPr>
          <p:cNvPr id="6" name="Rectangle 7"/>
          <p:cNvSpPr>
            <a:spLocks noGrp="1" noChangeArrowheads="1"/>
          </p:cNvSpPr>
          <p:nvPr>
            <p:ph type="sldNum" sz="quarter" idx="12"/>
          </p:nvPr>
        </p:nvSpPr>
        <p:spPr>
          <a:xfrm>
            <a:off x="11858577" y="27831"/>
            <a:ext cx="333424" cy="153888"/>
          </a:xfrm>
        </p:spPr>
        <p:txBody>
          <a:bodyPr/>
          <a:lstStyle>
            <a:lvl1pPr>
              <a:defRPr/>
            </a:lvl1pPr>
          </a:lstStyle>
          <a:p>
            <a:pPr>
              <a:defRPr/>
            </a:pPr>
            <a:fld id="{96ACD855-7DD2-4F2E-AFB5-B5708BA4E3FE}" type="slidenum">
              <a:rPr lang="da-DK" altLang="da-DK"/>
              <a:pPr>
                <a:defRPr/>
              </a:pPr>
              <a:t>‹nr.›</a:t>
            </a:fld>
            <a:endParaRPr lang="da-DK" altLang="da-DK"/>
          </a:p>
        </p:txBody>
      </p:sp>
    </p:spTree>
    <p:extLst>
      <p:ext uri="{BB962C8B-B14F-4D97-AF65-F5344CB8AC3E}">
        <p14:creationId xmlns:p14="http://schemas.microsoft.com/office/powerpoint/2010/main" val="1767088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 indhold - farve">
    <p:bg>
      <p:bgRef idx="1001">
        <a:schemeClr val="bg1"/>
      </p:bgRef>
    </p:bg>
    <p:spTree>
      <p:nvGrpSpPr>
        <p:cNvPr id="1" name=""/>
        <p:cNvGrpSpPr/>
        <p:nvPr/>
      </p:nvGrpSpPr>
      <p:grpSpPr>
        <a:xfrm>
          <a:off x="0" y="0"/>
          <a:ext cx="0" cy="0"/>
          <a:chOff x="0" y="0"/>
          <a:chExt cx="0" cy="0"/>
        </a:xfrm>
      </p:grpSpPr>
      <p:sp>
        <p:nvSpPr>
          <p:cNvPr id="14"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da-DK" sz="1350">
              <a:solidFill>
                <a:srgbClr val="54687C"/>
              </a:solidFill>
            </a:endParaRPr>
          </a:p>
        </p:txBody>
      </p:sp>
      <p:sp>
        <p:nvSpPr>
          <p:cNvPr id="15" name="Institutlinje"/>
          <p:cNvSpPr/>
          <p:nvPr userDrawn="1"/>
        </p:nvSpPr>
        <p:spPr>
          <a:xfrm>
            <a:off x="0" y="6800400"/>
            <a:ext cx="12192000" cy="57600"/>
          </a:xfrm>
          <a:prstGeom prst="rect">
            <a:avLst/>
          </a:prstGeom>
          <a:solidFill>
            <a:srgbClr val="82243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da-DK" sz="1350"/>
          </a:p>
        </p:txBody>
      </p:sp>
      <p:sp>
        <p:nvSpPr>
          <p:cNvPr id="7" name="Title"/>
          <p:cNvSpPr>
            <a:spLocks noGrp="1"/>
          </p:cNvSpPr>
          <p:nvPr>
            <p:ph type="title"/>
          </p:nvPr>
        </p:nvSpPr>
        <p:spPr/>
        <p:txBody>
          <a:bodyPr/>
          <a:lstStyle>
            <a:lvl1pPr>
              <a:defRPr>
                <a:solidFill>
                  <a:srgbClr val="FFFFFF"/>
                </a:solidFill>
              </a:defRPr>
            </a:lvl1pPr>
          </a:lstStyle>
          <a:p>
            <a:r>
              <a:rPr lang="da-DK"/>
              <a:t>Klik for at redigere titeltypografien i masteren</a:t>
            </a:r>
          </a:p>
        </p:txBody>
      </p:sp>
      <p:sp>
        <p:nvSpPr>
          <p:cNvPr id="3" name="Text"/>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cNvSpPr>
            <a:spLocks noGrp="1"/>
          </p:cNvSpPr>
          <p:nvPr>
            <p:ph type="dt" sz="half" idx="10"/>
          </p:nvPr>
        </p:nvSpPr>
        <p:spPr/>
        <p:txBody>
          <a:bodyPr/>
          <a:lstStyle>
            <a:lvl1pPr>
              <a:defRPr>
                <a:solidFill>
                  <a:srgbClr val="FFFFFF"/>
                </a:solidFill>
              </a:defRPr>
            </a:lvl1pPr>
          </a:lstStyle>
          <a:p>
            <a:fld id="{54E0A626-36E7-4ACB-AE94-30B8AB1B2246}" type="datetimeFigureOut">
              <a:rPr lang="da-DK" smtClean="0"/>
              <a:pPr/>
              <a:t>27-05-2024</a:t>
            </a:fld>
            <a:endParaRPr lang="da-DK"/>
          </a:p>
        </p:txBody>
      </p:sp>
      <p:sp>
        <p:nvSpPr>
          <p:cNvPr id="5" name="Footer"/>
          <p:cNvSpPr>
            <a:spLocks noGrp="1"/>
          </p:cNvSpPr>
          <p:nvPr>
            <p:ph type="ftr" sz="quarter" idx="11"/>
          </p:nvPr>
        </p:nvSpPr>
        <p:spPr/>
        <p:txBody>
          <a:bodyPr/>
          <a:lstStyle>
            <a:lvl1pPr>
              <a:defRPr>
                <a:solidFill>
                  <a:srgbClr val="FFFFFF"/>
                </a:solidFill>
              </a:defRPr>
            </a:lvl1pPr>
          </a:lstStyle>
          <a:p>
            <a:endParaRPr lang="da-DK"/>
          </a:p>
        </p:txBody>
      </p:sp>
      <p:sp>
        <p:nvSpPr>
          <p:cNvPr id="6" name="SlideNumber"/>
          <p:cNvSpPr>
            <a:spLocks noGrp="1"/>
          </p:cNvSpPr>
          <p:nvPr>
            <p:ph type="sldNum" sz="quarter" idx="12"/>
          </p:nvPr>
        </p:nvSpPr>
        <p:spPr/>
        <p:txBody>
          <a:bodyPr/>
          <a:lstStyle>
            <a:lvl1pPr>
              <a:defRPr>
                <a:solidFill>
                  <a:srgbClr val="FFFFFF"/>
                </a:solidFill>
              </a:defRPr>
            </a:lvl1pPr>
          </a:lstStyle>
          <a:p>
            <a:fld id="{45D37B1E-C366-494F-A587-962AD9AABC83}" type="slidenum">
              <a:rPr lang="da-DK" smtClean="0"/>
              <a:pPr/>
              <a:t>‹nr.›</a:t>
            </a:fld>
            <a:endParaRPr lang="da-DK"/>
          </a:p>
        </p:txBody>
      </p:sp>
      <p:pic>
        <p:nvPicPr>
          <p:cNvPr id="16" name="(n)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30" y="150992"/>
            <a:ext cx="615927" cy="615927"/>
          </a:xfrm>
          <a:prstGeom prst="rect">
            <a:avLst/>
          </a:prstGeom>
        </p:spPr>
      </p:pic>
    </p:spTree>
    <p:extLst>
      <p:ext uri="{BB962C8B-B14F-4D97-AF65-F5344CB8AC3E}">
        <p14:creationId xmlns:p14="http://schemas.microsoft.com/office/powerpoint/2010/main" val="153681608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 indhold - femte element">
    <p:bg>
      <p:bgRef idx="1001">
        <a:schemeClr val="bg1"/>
      </p:bgRef>
    </p:bg>
    <p:spTree>
      <p:nvGrpSpPr>
        <p:cNvPr id="1" name=""/>
        <p:cNvGrpSpPr/>
        <p:nvPr/>
      </p:nvGrpSpPr>
      <p:grpSpPr>
        <a:xfrm>
          <a:off x="0" y="0"/>
          <a:ext cx="0" cy="0"/>
          <a:chOff x="0" y="0"/>
          <a:chExt cx="0" cy="0"/>
        </a:xfrm>
      </p:grpSpPr>
      <p:sp>
        <p:nvSpPr>
          <p:cNvPr id="27"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da-DK" sz="1350">
              <a:solidFill>
                <a:srgbClr val="54687C"/>
              </a:solidFill>
            </a:endParaRPr>
          </a:p>
        </p:txBody>
      </p:sp>
      <p:sp>
        <p:nvSpPr>
          <p:cNvPr id="28" name="Institutlinje"/>
          <p:cNvSpPr/>
          <p:nvPr userDrawn="1"/>
        </p:nvSpPr>
        <p:spPr>
          <a:xfrm>
            <a:off x="0" y="6800400"/>
            <a:ext cx="12192000" cy="57600"/>
          </a:xfrm>
          <a:prstGeom prst="rect">
            <a:avLst/>
          </a:prstGeom>
          <a:solidFill>
            <a:srgbClr val="82243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da-DK" sz="1350"/>
          </a:p>
        </p:txBody>
      </p:sp>
      <p:sp>
        <p:nvSpPr>
          <p:cNvPr id="7" name="Title"/>
          <p:cNvSpPr>
            <a:spLocks noGrp="1"/>
          </p:cNvSpPr>
          <p:nvPr>
            <p:ph type="title"/>
          </p:nvPr>
        </p:nvSpPr>
        <p:spPr>
          <a:xfrm>
            <a:off x="760939" y="356552"/>
            <a:ext cx="8152875" cy="1001762"/>
          </a:xfrm>
        </p:spPr>
        <p:txBody>
          <a:bodyPr/>
          <a:lstStyle>
            <a:lvl1pPr>
              <a:defRPr>
                <a:solidFill>
                  <a:srgbClr val="FFFFFF"/>
                </a:solidFill>
              </a:defRPr>
            </a:lvl1pPr>
          </a:lstStyle>
          <a:p>
            <a:r>
              <a:rPr lang="da-DK"/>
              <a:t>Klik for at redigere titeltypografien i masteren</a:t>
            </a:r>
          </a:p>
        </p:txBody>
      </p:sp>
      <p:sp>
        <p:nvSpPr>
          <p:cNvPr id="3" name="Text"/>
          <p:cNvSpPr>
            <a:spLocks noGrp="1"/>
          </p:cNvSpPr>
          <p:nvPr>
            <p:ph idx="1"/>
          </p:nvPr>
        </p:nvSpPr>
        <p:spPr>
          <a:xfrm>
            <a:off x="765175" y="1638696"/>
            <a:ext cx="6984000" cy="482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cNvSpPr>
            <a:spLocks noGrp="1"/>
          </p:cNvSpPr>
          <p:nvPr>
            <p:ph type="dt" sz="half" idx="10"/>
          </p:nvPr>
        </p:nvSpPr>
        <p:spPr/>
        <p:txBody>
          <a:bodyPr/>
          <a:lstStyle>
            <a:lvl1pPr>
              <a:defRPr>
                <a:solidFill>
                  <a:srgbClr val="FFFFFF"/>
                </a:solidFill>
              </a:defRPr>
            </a:lvl1pPr>
          </a:lstStyle>
          <a:p>
            <a:fld id="{54E0A626-36E7-4ACB-AE94-30B8AB1B2246}" type="datetimeFigureOut">
              <a:rPr lang="da-DK" smtClean="0"/>
              <a:pPr/>
              <a:t>27-05-2024</a:t>
            </a:fld>
            <a:endParaRPr lang="da-DK"/>
          </a:p>
        </p:txBody>
      </p:sp>
      <p:sp>
        <p:nvSpPr>
          <p:cNvPr id="5" name="Footer"/>
          <p:cNvSpPr>
            <a:spLocks noGrp="1"/>
          </p:cNvSpPr>
          <p:nvPr>
            <p:ph type="ftr" sz="quarter" idx="11"/>
          </p:nvPr>
        </p:nvSpPr>
        <p:spPr/>
        <p:txBody>
          <a:bodyPr/>
          <a:lstStyle>
            <a:lvl1pPr>
              <a:defRPr>
                <a:solidFill>
                  <a:srgbClr val="FFFFFF"/>
                </a:solidFill>
              </a:defRPr>
            </a:lvl1pPr>
          </a:lstStyle>
          <a:p>
            <a:endParaRPr lang="da-DK"/>
          </a:p>
        </p:txBody>
      </p:sp>
      <p:sp>
        <p:nvSpPr>
          <p:cNvPr id="6" name="SlideNumber"/>
          <p:cNvSpPr>
            <a:spLocks noGrp="1"/>
          </p:cNvSpPr>
          <p:nvPr>
            <p:ph type="sldNum" sz="quarter" idx="12"/>
          </p:nvPr>
        </p:nvSpPr>
        <p:spPr/>
        <p:txBody>
          <a:bodyPr/>
          <a:lstStyle>
            <a:lvl1pPr>
              <a:defRPr>
                <a:solidFill>
                  <a:srgbClr val="FFFFFF"/>
                </a:solidFill>
              </a:defRPr>
            </a:lvl1pPr>
          </a:lstStyle>
          <a:p>
            <a:fld id="{45D37B1E-C366-494F-A587-962AD9AABC83}" type="slidenum">
              <a:rPr lang="da-DK" smtClean="0"/>
              <a:pPr/>
              <a:t>‹nr.›</a:t>
            </a:fld>
            <a:endParaRPr lang="da-DK"/>
          </a:p>
        </p:txBody>
      </p:sp>
      <p:pic>
        <p:nvPicPr>
          <p:cNvPr id="36" name="Billede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2849" y="968431"/>
            <a:ext cx="4870271" cy="4955993"/>
          </a:xfrm>
          <a:prstGeom prst="rect">
            <a:avLst/>
          </a:prstGeom>
        </p:spPr>
      </p:pic>
      <p:pic>
        <p:nvPicPr>
          <p:cNvPr id="37"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30" y="150992"/>
            <a:ext cx="615927" cy="615927"/>
          </a:xfrm>
          <a:prstGeom prst="rect">
            <a:avLst/>
          </a:prstGeom>
        </p:spPr>
      </p:pic>
    </p:spTree>
    <p:extLst>
      <p:ext uri="{BB962C8B-B14F-4D97-AF65-F5344CB8AC3E}">
        <p14:creationId xmlns:p14="http://schemas.microsoft.com/office/powerpoint/2010/main" val="213212189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731D5-6261-0CA3-FF95-0EEFE273898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FE10EE9-12B6-17D2-DF1E-5D64C9FB7E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280F84B-FBA2-FE8B-F590-65BD7F95A875}"/>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65730249-9724-EEB5-20FE-14B1C255446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5A9D5F2-8481-7190-4A67-53C75DD5A41D}"/>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61533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20D6B-B5B1-5F65-2B5A-18FC1DFA765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78EAA03-242D-227A-DE20-53F44349069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82945B2-1D3E-330C-3078-1A831DE2708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B8D911C-31E3-7B9E-D2F3-F4D033B7348C}"/>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6" name="Pladsholder til sidefod 5">
            <a:extLst>
              <a:ext uri="{FF2B5EF4-FFF2-40B4-BE49-F238E27FC236}">
                <a16:creationId xmlns:a16="http://schemas.microsoft.com/office/drawing/2014/main" id="{34CBB48D-4114-BD31-5833-B70ED8EE841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E46388C-5065-6BE3-D7C5-001A11FBEE13}"/>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76680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E6812-9599-B37E-9FFC-D92B949475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6C39CBD-1F8F-7FC7-E79F-915161245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915099E-ABEE-6FD4-5B32-EE3BAB7633A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755C36A-D73A-F88A-34C2-D5DAA321A2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ACA2DF5-23E1-C810-A958-DB524755D10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B6D0E70-CA59-B313-3C01-E31BFC78687F}"/>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8" name="Pladsholder til sidefod 7">
            <a:extLst>
              <a:ext uri="{FF2B5EF4-FFF2-40B4-BE49-F238E27FC236}">
                <a16:creationId xmlns:a16="http://schemas.microsoft.com/office/drawing/2014/main" id="{8FC26676-2A31-F7EE-1BA9-C86C045E5BC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749C809-308B-226F-4DCD-4AED28113A43}"/>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95040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C4A64-CF90-6F4E-0FE2-0FAD7D665E7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90BF41-A158-FE37-D1AF-B026C269D270}"/>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4" name="Pladsholder til sidefod 3">
            <a:extLst>
              <a:ext uri="{FF2B5EF4-FFF2-40B4-BE49-F238E27FC236}">
                <a16:creationId xmlns:a16="http://schemas.microsoft.com/office/drawing/2014/main" id="{95A33D1D-CE14-C301-D99B-1C8A27ACAB2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A073CB9-1957-04D4-82F7-7AAB4415C194}"/>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67132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37E298C-9130-9D23-3C05-01E5C3350C02}"/>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3" name="Pladsholder til sidefod 2">
            <a:extLst>
              <a:ext uri="{FF2B5EF4-FFF2-40B4-BE49-F238E27FC236}">
                <a16:creationId xmlns:a16="http://schemas.microsoft.com/office/drawing/2014/main" id="{57CAC8F8-6193-145B-3424-33483C13A66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2AE26FE-4F17-B2C4-5695-FCEC9950E744}"/>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247538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3F0CF-06A6-EA2C-1158-3AA189A0E2C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ABCF2EC-DAB4-8EF4-8022-DB57AE980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D179118-C16A-0F48-27F4-C79006260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35CBBDD-D61A-6B3B-2E81-52F8208B4490}"/>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6" name="Pladsholder til sidefod 5">
            <a:extLst>
              <a:ext uri="{FF2B5EF4-FFF2-40B4-BE49-F238E27FC236}">
                <a16:creationId xmlns:a16="http://schemas.microsoft.com/office/drawing/2014/main" id="{AC6B82A6-214B-BAAA-8F49-68A0B6F522A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B178CC8-C397-8761-4E64-1E08882B0B84}"/>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57007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EA1CC-ECBC-3144-1EFD-D4F09E0A3D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57D72BB-9D94-7EC1-8408-5F0C769B8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B11F6E4-1ED3-BB98-4750-FBBFBC628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FEB5802-77D1-C848-0A6C-F0E208E33748}"/>
              </a:ext>
            </a:extLst>
          </p:cNvPr>
          <p:cNvSpPr>
            <a:spLocks noGrp="1"/>
          </p:cNvSpPr>
          <p:nvPr>
            <p:ph type="dt" sz="half" idx="10"/>
          </p:nvPr>
        </p:nvSpPr>
        <p:spPr/>
        <p:txBody>
          <a:bodyPr/>
          <a:lstStyle/>
          <a:p>
            <a:fld id="{BAAE51C4-4949-40B4-AB2A-581FF31380A7}" type="datetimeFigureOut">
              <a:rPr lang="da-DK" smtClean="0"/>
              <a:t>27-05-2024</a:t>
            </a:fld>
            <a:endParaRPr lang="da-DK"/>
          </a:p>
        </p:txBody>
      </p:sp>
      <p:sp>
        <p:nvSpPr>
          <p:cNvPr id="6" name="Pladsholder til sidefod 5">
            <a:extLst>
              <a:ext uri="{FF2B5EF4-FFF2-40B4-BE49-F238E27FC236}">
                <a16:creationId xmlns:a16="http://schemas.microsoft.com/office/drawing/2014/main" id="{8089E45A-5602-301D-2864-BD707364EA8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DE070D8-C04A-8682-B21E-6B90A5D47C40}"/>
              </a:ext>
            </a:extLst>
          </p:cNvPr>
          <p:cNvSpPr>
            <a:spLocks noGrp="1"/>
          </p:cNvSpPr>
          <p:nvPr>
            <p:ph type="sldNum" sz="quarter" idx="12"/>
          </p:nvPr>
        </p:nvSpPr>
        <p:spPr/>
        <p:txBody>
          <a:bodyPr/>
          <a:lstStyle/>
          <a:p>
            <a:fld id="{5D261A6D-6129-40FF-A546-6393FDC9DD43}" type="slidenum">
              <a:rPr lang="da-DK" smtClean="0"/>
              <a:t>‹nr.›</a:t>
            </a:fld>
            <a:endParaRPr lang="da-DK"/>
          </a:p>
        </p:txBody>
      </p:sp>
    </p:spTree>
    <p:extLst>
      <p:ext uri="{BB962C8B-B14F-4D97-AF65-F5344CB8AC3E}">
        <p14:creationId xmlns:p14="http://schemas.microsoft.com/office/powerpoint/2010/main" val="97260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9.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35686"/>
          </a:srgb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9A64A89-2D82-CD09-6705-19F5CA749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7EEB30D-A5F7-8D2B-D26A-26FB07AF6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34743DA-6F9F-AF7C-C375-7C03A99CA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AE51C4-4949-40B4-AB2A-581FF31380A7}" type="datetimeFigureOut">
              <a:rPr lang="da-DK" smtClean="0"/>
              <a:t>27-05-2024</a:t>
            </a:fld>
            <a:endParaRPr lang="da-DK"/>
          </a:p>
        </p:txBody>
      </p:sp>
      <p:sp>
        <p:nvSpPr>
          <p:cNvPr id="5" name="Pladsholder til sidefod 4">
            <a:extLst>
              <a:ext uri="{FF2B5EF4-FFF2-40B4-BE49-F238E27FC236}">
                <a16:creationId xmlns:a16="http://schemas.microsoft.com/office/drawing/2014/main" id="{2A9C58AD-6283-901D-647D-7EF4A91F0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4CACC68B-CD7A-B189-06B3-829D3D36D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261A6D-6129-40FF-A546-6393FDC9DD43}" type="slidenum">
              <a:rPr lang="da-DK" smtClean="0"/>
              <a:t>‹nr.›</a:t>
            </a:fld>
            <a:endParaRPr lang="da-DK"/>
          </a:p>
        </p:txBody>
      </p:sp>
      <p:pic>
        <p:nvPicPr>
          <p:cNvPr id="7" name="Billede 6" descr="Et billede, der indeholder plante, efterår, Løvfældende, Kvist&#10;&#10;Automatisk genereret beskrivelse">
            <a:extLst>
              <a:ext uri="{FF2B5EF4-FFF2-40B4-BE49-F238E27FC236}">
                <a16:creationId xmlns:a16="http://schemas.microsoft.com/office/drawing/2014/main" id="{3E485BDC-8152-8CC8-CD1E-D3E1F02064F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 y="0"/>
            <a:ext cx="1377154" cy="1947672"/>
          </a:xfrm>
          <a:prstGeom prst="rect">
            <a:avLst/>
          </a:prstGeom>
        </p:spPr>
      </p:pic>
      <p:pic>
        <p:nvPicPr>
          <p:cNvPr id="8" name="Billede 7">
            <a:extLst>
              <a:ext uri="{FF2B5EF4-FFF2-40B4-BE49-F238E27FC236}">
                <a16:creationId xmlns:a16="http://schemas.microsoft.com/office/drawing/2014/main" id="{2861A6F3-142A-9016-3D9F-7239F20AC377}"/>
              </a:ext>
            </a:extLst>
          </p:cNvPr>
          <p:cNvPicPr>
            <a:picLocks noChangeAspect="1"/>
          </p:cNvPicPr>
          <p:nvPr userDrawn="1"/>
        </p:nvPicPr>
        <p:blipFill>
          <a:blip r:embed="rId16"/>
          <a:stretch>
            <a:fillRect/>
          </a:stretch>
        </p:blipFill>
        <p:spPr>
          <a:xfrm>
            <a:off x="10449892" y="5973627"/>
            <a:ext cx="1509190" cy="785546"/>
          </a:xfrm>
          <a:prstGeom prst="rect">
            <a:avLst/>
          </a:prstGeom>
        </p:spPr>
      </p:pic>
      <p:pic>
        <p:nvPicPr>
          <p:cNvPr id="9" name="Billede 8">
            <a:extLst>
              <a:ext uri="{FF2B5EF4-FFF2-40B4-BE49-F238E27FC236}">
                <a16:creationId xmlns:a16="http://schemas.microsoft.com/office/drawing/2014/main" id="{0F884281-4774-62CE-F353-4A0E2CA61904}"/>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2180" y="5850467"/>
            <a:ext cx="1003535" cy="908706"/>
          </a:xfrm>
          <a:prstGeom prst="rect">
            <a:avLst/>
          </a:prstGeom>
          <a:noFill/>
          <a:ln>
            <a:noFill/>
          </a:ln>
        </p:spPr>
      </p:pic>
      <p:sp>
        <p:nvSpPr>
          <p:cNvPr id="10" name="Tekstfelt 9">
            <a:extLst>
              <a:ext uri="{FF2B5EF4-FFF2-40B4-BE49-F238E27FC236}">
                <a16:creationId xmlns:a16="http://schemas.microsoft.com/office/drawing/2014/main" id="{EE55BC08-3243-0889-17CC-CA91A8FB16E1}"/>
              </a:ext>
            </a:extLst>
          </p:cNvPr>
          <p:cNvSpPr txBox="1"/>
          <p:nvPr userDrawn="1"/>
        </p:nvSpPr>
        <p:spPr>
          <a:xfrm>
            <a:off x="2796355" y="6186776"/>
            <a:ext cx="4771051" cy="369332"/>
          </a:xfrm>
          <a:prstGeom prst="rect">
            <a:avLst/>
          </a:prstGeom>
          <a:noFill/>
        </p:spPr>
        <p:txBody>
          <a:bodyPr wrap="square" rtlCol="0">
            <a:spAutoFit/>
          </a:bodyPr>
          <a:lstStyle/>
          <a:p>
            <a:pPr algn="l"/>
            <a:r>
              <a:rPr lang="da-DK">
                <a:solidFill>
                  <a:srgbClr val="CC3300"/>
                </a:solidFill>
                <a:latin typeface="Arial Black" panose="020B0A04020102020204" pitchFamily="34" charset="0"/>
              </a:rPr>
              <a:t>Medarbejderundervisning</a:t>
            </a:r>
          </a:p>
        </p:txBody>
      </p:sp>
      <p:sp>
        <p:nvSpPr>
          <p:cNvPr id="13" name="Tekstfelt 12">
            <a:extLst>
              <a:ext uri="{FF2B5EF4-FFF2-40B4-BE49-F238E27FC236}">
                <a16:creationId xmlns:a16="http://schemas.microsoft.com/office/drawing/2014/main" id="{F4600C1E-49A5-099F-89B4-945AF5EC0D37}"/>
              </a:ext>
            </a:extLst>
          </p:cNvPr>
          <p:cNvSpPr txBox="1"/>
          <p:nvPr userDrawn="1"/>
        </p:nvSpPr>
        <p:spPr>
          <a:xfrm>
            <a:off x="9295350" y="197838"/>
            <a:ext cx="2604516" cy="307777"/>
          </a:xfrm>
          <a:prstGeom prst="rect">
            <a:avLst/>
          </a:prstGeom>
          <a:noFill/>
        </p:spPr>
        <p:txBody>
          <a:bodyPr wrap="square" rtlCol="0">
            <a:spAutoFit/>
          </a:bodyPr>
          <a:lstStyle/>
          <a:p>
            <a:pPr algn="r"/>
            <a:r>
              <a:rPr lang="da-DK" sz="1400" b="1">
                <a:solidFill>
                  <a:srgbClr val="CC3300"/>
                </a:solidFill>
                <a:latin typeface="Arial Black" panose="020B0A04020102020204" pitchFamily="34" charset="0"/>
              </a:rPr>
              <a:t>Projekt Den Sidste Tid</a:t>
            </a:r>
            <a:endParaRPr lang="da-DK" sz="1400" b="1" dirty="0">
              <a:solidFill>
                <a:srgbClr val="CC3300"/>
              </a:solidFill>
              <a:latin typeface="Arial Black" panose="020B0A04020102020204" pitchFamily="34" charset="0"/>
            </a:endParaRPr>
          </a:p>
        </p:txBody>
      </p:sp>
      <p:grpSp>
        <p:nvGrpSpPr>
          <p:cNvPr id="11" name="Gruppe 10">
            <a:extLst>
              <a:ext uri="{FF2B5EF4-FFF2-40B4-BE49-F238E27FC236}">
                <a16:creationId xmlns:a16="http://schemas.microsoft.com/office/drawing/2014/main" id="{0B7F2336-34F3-C6F0-634C-9C00317F4AFC}"/>
              </a:ext>
            </a:extLst>
          </p:cNvPr>
          <p:cNvGrpSpPr/>
          <p:nvPr userDrawn="1"/>
        </p:nvGrpSpPr>
        <p:grpSpPr>
          <a:xfrm>
            <a:off x="6266120" y="5973533"/>
            <a:ext cx="2505525" cy="747910"/>
            <a:chOff x="6266120" y="5973533"/>
            <a:chExt cx="2505525" cy="747910"/>
          </a:xfrm>
        </p:grpSpPr>
        <p:pic>
          <p:nvPicPr>
            <p:cNvPr id="12" name="Billede 11">
              <a:extLst>
                <a:ext uri="{FF2B5EF4-FFF2-40B4-BE49-F238E27FC236}">
                  <a16:creationId xmlns:a16="http://schemas.microsoft.com/office/drawing/2014/main" id="{D1FF98FC-1369-045B-D73D-F7269E4BC1AB}"/>
                </a:ext>
              </a:extLst>
            </p:cNvPr>
            <p:cNvPicPr>
              <a:picLocks noChangeAspect="1"/>
            </p:cNvPicPr>
            <p:nvPr userDrawn="1"/>
          </p:nvPicPr>
          <p:blipFill>
            <a:blip r:embed="rId18"/>
            <a:stretch>
              <a:fillRect/>
            </a:stretch>
          </p:blipFill>
          <p:spPr>
            <a:xfrm>
              <a:off x="6266120" y="5973627"/>
              <a:ext cx="743053" cy="747816"/>
            </a:xfrm>
            <a:prstGeom prst="rect">
              <a:avLst/>
            </a:prstGeom>
          </p:spPr>
        </p:pic>
        <p:pic>
          <p:nvPicPr>
            <p:cNvPr id="16" name="Billede 15">
              <a:extLst>
                <a:ext uri="{FF2B5EF4-FFF2-40B4-BE49-F238E27FC236}">
                  <a16:creationId xmlns:a16="http://schemas.microsoft.com/office/drawing/2014/main" id="{90A8D1FE-BFBB-7241-5562-46D8A4DA8F6A}"/>
                </a:ext>
              </a:extLst>
            </p:cNvPr>
            <p:cNvPicPr>
              <a:picLocks noChangeAspect="1"/>
            </p:cNvPicPr>
            <p:nvPr userDrawn="1"/>
          </p:nvPicPr>
          <p:blipFill>
            <a:blip r:embed="rId19"/>
            <a:stretch>
              <a:fillRect/>
            </a:stretch>
          </p:blipFill>
          <p:spPr>
            <a:xfrm>
              <a:off x="7009173" y="5973596"/>
              <a:ext cx="515735" cy="747816"/>
            </a:xfrm>
            <a:prstGeom prst="rect">
              <a:avLst/>
            </a:prstGeom>
          </p:spPr>
        </p:pic>
        <p:pic>
          <p:nvPicPr>
            <p:cNvPr id="18" name="Billede 17">
              <a:extLst>
                <a:ext uri="{FF2B5EF4-FFF2-40B4-BE49-F238E27FC236}">
                  <a16:creationId xmlns:a16="http://schemas.microsoft.com/office/drawing/2014/main" id="{300127EA-EB35-66F4-2F21-8F4C714CCABB}"/>
                </a:ext>
              </a:extLst>
            </p:cNvPr>
            <p:cNvPicPr>
              <a:picLocks noChangeAspect="1"/>
            </p:cNvPicPr>
            <p:nvPr userDrawn="1"/>
          </p:nvPicPr>
          <p:blipFill>
            <a:blip r:embed="rId20"/>
            <a:stretch>
              <a:fillRect/>
            </a:stretch>
          </p:blipFill>
          <p:spPr>
            <a:xfrm>
              <a:off x="8177791" y="5973533"/>
              <a:ext cx="593854" cy="747816"/>
            </a:xfrm>
            <a:prstGeom prst="rect">
              <a:avLst/>
            </a:prstGeom>
          </p:spPr>
        </p:pic>
        <p:pic>
          <p:nvPicPr>
            <p:cNvPr id="20" name="Billede 19">
              <a:extLst>
                <a:ext uri="{FF2B5EF4-FFF2-40B4-BE49-F238E27FC236}">
                  <a16:creationId xmlns:a16="http://schemas.microsoft.com/office/drawing/2014/main" id="{A403FBB5-DF46-F769-BB4B-6B0A4AEBDB46}"/>
                </a:ext>
              </a:extLst>
            </p:cNvPr>
            <p:cNvPicPr>
              <a:picLocks noChangeAspect="1"/>
            </p:cNvPicPr>
            <p:nvPr userDrawn="1"/>
          </p:nvPicPr>
          <p:blipFill>
            <a:blip r:embed="rId21"/>
            <a:stretch>
              <a:fillRect/>
            </a:stretch>
          </p:blipFill>
          <p:spPr>
            <a:xfrm>
              <a:off x="7523452" y="5973533"/>
              <a:ext cx="654339" cy="747816"/>
            </a:xfrm>
            <a:prstGeom prst="rect">
              <a:avLst/>
            </a:prstGeom>
          </p:spPr>
        </p:pic>
      </p:grpSp>
    </p:spTree>
    <p:extLst>
      <p:ext uri="{BB962C8B-B14F-4D97-AF65-F5344CB8AC3E}">
        <p14:creationId xmlns:p14="http://schemas.microsoft.com/office/powerpoint/2010/main" val="403622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983"/>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6EB687D-5610-477C-BB7D-DB8A7168575B}"/>
              </a:ext>
            </a:extLst>
          </p:cNvPr>
          <p:cNvSpPr>
            <a:spLocks noChangeArrowheads="1"/>
          </p:cNvSpPr>
          <p:nvPr/>
        </p:nvSpPr>
        <p:spPr bwMode="auto">
          <a:xfrm>
            <a:off x="0" y="73026"/>
            <a:ext cx="12192000" cy="5876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a-DK" altLang="da-DK" sz="1800">
              <a:solidFill>
                <a:srgbClr val="00476A"/>
              </a:solidFill>
            </a:endParaRPr>
          </a:p>
        </p:txBody>
      </p:sp>
      <p:sp>
        <p:nvSpPr>
          <p:cNvPr id="1027" name="Rectangle 3">
            <a:extLst>
              <a:ext uri="{FF2B5EF4-FFF2-40B4-BE49-F238E27FC236}">
                <a16:creationId xmlns:a16="http://schemas.microsoft.com/office/drawing/2014/main" id="{87963BA0-1506-4114-8DFE-B60EA1363F52}"/>
              </a:ext>
            </a:extLst>
          </p:cNvPr>
          <p:cNvSpPr>
            <a:spLocks noGrp="1" noChangeArrowheads="1"/>
          </p:cNvSpPr>
          <p:nvPr>
            <p:ph type="title"/>
          </p:nvPr>
        </p:nvSpPr>
        <p:spPr bwMode="auto">
          <a:xfrm>
            <a:off x="527051" y="260350"/>
            <a:ext cx="10972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a-DK" altLang="da-DK"/>
              <a:t>Klik for at redigere titeltypografi i masteren</a:t>
            </a:r>
          </a:p>
        </p:txBody>
      </p:sp>
      <p:sp>
        <p:nvSpPr>
          <p:cNvPr id="1028" name="Rectangle 4">
            <a:extLst>
              <a:ext uri="{FF2B5EF4-FFF2-40B4-BE49-F238E27FC236}">
                <a16:creationId xmlns:a16="http://schemas.microsoft.com/office/drawing/2014/main" id="{6643EEA1-A68C-47AB-8430-00E9DF906041}"/>
              </a:ext>
            </a:extLst>
          </p:cNvPr>
          <p:cNvSpPr>
            <a:spLocks noGrp="1" noChangeArrowheads="1"/>
          </p:cNvSpPr>
          <p:nvPr>
            <p:ph type="body" idx="1"/>
          </p:nvPr>
        </p:nvSpPr>
        <p:spPr bwMode="auto">
          <a:xfrm>
            <a:off x="527051" y="1600200"/>
            <a:ext cx="11055349"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3317" name="Rectangle 5">
            <a:extLst>
              <a:ext uri="{FF2B5EF4-FFF2-40B4-BE49-F238E27FC236}">
                <a16:creationId xmlns:a16="http://schemas.microsoft.com/office/drawing/2014/main" id="{C591A13C-813E-4F61-A4D4-32C1AD1F68EC}"/>
              </a:ext>
            </a:extLst>
          </p:cNvPr>
          <p:cNvSpPr>
            <a:spLocks noGrp="1" noChangeArrowheads="1"/>
          </p:cNvSpPr>
          <p:nvPr>
            <p:ph type="ftr" sz="quarter" idx="3"/>
          </p:nvPr>
        </p:nvSpPr>
        <p:spPr bwMode="auto">
          <a:xfrm>
            <a:off x="1102784" y="6308725"/>
            <a:ext cx="3369733" cy="2873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a:solidFill>
                  <a:schemeClr val="bg1"/>
                </a:solidFill>
                <a:latin typeface="Arial" charset="0"/>
              </a:defRPr>
            </a:lvl1pPr>
          </a:lstStyle>
          <a:p>
            <a:pPr>
              <a:defRPr/>
            </a:pPr>
            <a:r>
              <a:rPr lang="da-DK"/>
              <a:t>Det Palliative Team</a:t>
            </a:r>
          </a:p>
        </p:txBody>
      </p:sp>
      <p:sp>
        <p:nvSpPr>
          <p:cNvPr id="13318" name="Rectangle 6">
            <a:extLst>
              <a:ext uri="{FF2B5EF4-FFF2-40B4-BE49-F238E27FC236}">
                <a16:creationId xmlns:a16="http://schemas.microsoft.com/office/drawing/2014/main" id="{DC22B1BA-2B36-4375-B06E-5BA4F0E56069}"/>
              </a:ext>
            </a:extLst>
          </p:cNvPr>
          <p:cNvSpPr>
            <a:spLocks noGrp="1" noChangeArrowheads="1"/>
          </p:cNvSpPr>
          <p:nvPr>
            <p:ph type="dt" sz="half" idx="2"/>
          </p:nvPr>
        </p:nvSpPr>
        <p:spPr bwMode="auto">
          <a:xfrm>
            <a:off x="0" y="73025"/>
            <a:ext cx="2159000" cy="215900"/>
          </a:xfrm>
          <a:prstGeom prst="rect">
            <a:avLst/>
          </a:prstGeom>
          <a:noFill/>
          <a:ln w="9525">
            <a:noFill/>
            <a:miter lim="800000"/>
            <a:headEnd/>
            <a:tailEnd/>
          </a:ln>
          <a:effectLst/>
        </p:spPr>
        <p:txBody>
          <a:bodyPr vert="horz" wrap="square" lIns="72000" tIns="72000" rIns="72000" bIns="72000" numCol="1" anchor="ctr" anchorCtr="0" compatLnSpc="1">
            <a:prstTxWarp prst="textNoShape">
              <a:avLst/>
            </a:prstTxWarp>
          </a:bodyPr>
          <a:lstStyle>
            <a:lvl1pPr eaLnBrk="1" hangingPunct="1">
              <a:defRPr sz="1000" b="1">
                <a:solidFill>
                  <a:srgbClr val="006983"/>
                </a:solidFill>
                <a:latin typeface="Arial" charset="0"/>
              </a:defRPr>
            </a:lvl1pPr>
          </a:lstStyle>
          <a:p>
            <a:pPr>
              <a:defRPr/>
            </a:pPr>
            <a:fld id="{E52D5055-3A81-49D1-A64A-45FDA69FE6EC}" type="datetime1">
              <a:rPr lang="da-DK"/>
              <a:pPr>
                <a:defRPr/>
              </a:pPr>
              <a:t>27-05-2024</a:t>
            </a:fld>
            <a:endParaRPr lang="da-DK"/>
          </a:p>
        </p:txBody>
      </p:sp>
      <p:sp>
        <p:nvSpPr>
          <p:cNvPr id="13319" name="Rectangle 7">
            <a:extLst>
              <a:ext uri="{FF2B5EF4-FFF2-40B4-BE49-F238E27FC236}">
                <a16:creationId xmlns:a16="http://schemas.microsoft.com/office/drawing/2014/main" id="{CB2D27B5-A65C-40B0-AEF7-B17630FFB2A0}"/>
              </a:ext>
            </a:extLst>
          </p:cNvPr>
          <p:cNvSpPr>
            <a:spLocks noGrp="1" noChangeArrowheads="1"/>
          </p:cNvSpPr>
          <p:nvPr>
            <p:ph type="sldNum" sz="quarter" idx="4"/>
          </p:nvPr>
        </p:nvSpPr>
        <p:spPr bwMode="auto">
          <a:xfrm>
            <a:off x="11643784" y="73025"/>
            <a:ext cx="548216" cy="215900"/>
          </a:xfrm>
          <a:prstGeom prst="rect">
            <a:avLst/>
          </a:prstGeom>
          <a:noFill/>
          <a:ln w="9525">
            <a:noFill/>
            <a:miter lim="800000"/>
            <a:headEnd/>
            <a:tailEnd/>
          </a:ln>
          <a:effectLst/>
        </p:spPr>
        <p:txBody>
          <a:bodyPr vert="horz" wrap="none" lIns="72000" tIns="0" rIns="72000" bIns="0" numCol="1" anchor="ctr" anchorCtr="0" compatLnSpc="1">
            <a:prstTxWarp prst="textNoShape">
              <a:avLst/>
            </a:prstTxWarp>
          </a:bodyPr>
          <a:lstStyle>
            <a:lvl1pPr algn="r" eaLnBrk="1" hangingPunct="1">
              <a:defRPr sz="1000" b="1">
                <a:solidFill>
                  <a:srgbClr val="006983"/>
                </a:solidFill>
              </a:defRPr>
            </a:lvl1pPr>
          </a:lstStyle>
          <a:p>
            <a:fld id="{AB55AE4A-8004-43B1-9272-D7AD3DB69AEA}" type="slidenum">
              <a:rPr lang="da-DK" altLang="da-DK"/>
              <a:pPr/>
              <a:t>‹nr.›</a:t>
            </a:fld>
            <a:endParaRPr lang="da-DK" altLang="da-DK"/>
          </a:p>
        </p:txBody>
      </p:sp>
      <p:pic>
        <p:nvPicPr>
          <p:cNvPr id="1032" name="Picture 10" descr="Bomærke-bund">
            <a:extLst>
              <a:ext uri="{FF2B5EF4-FFF2-40B4-BE49-F238E27FC236}">
                <a16:creationId xmlns:a16="http://schemas.microsoft.com/office/drawing/2014/main" id="{0CB43AFD-05E9-46BC-9AB8-5A32545854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17818" y="6092826"/>
            <a:ext cx="87418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SundhedSygehuse">
            <a:extLst>
              <a:ext uri="{FF2B5EF4-FFF2-40B4-BE49-F238E27FC236}">
                <a16:creationId xmlns:a16="http://schemas.microsoft.com/office/drawing/2014/main" id="{7EA85C6A-ABA0-4D64-8A3C-11A86F9F2A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30441"/>
          <a:stretch>
            <a:fillRect/>
          </a:stretch>
        </p:blipFill>
        <p:spPr bwMode="auto">
          <a:xfrm>
            <a:off x="7920568" y="6346825"/>
            <a:ext cx="313901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2" descr="AalborgSygehus">
            <a:extLst>
              <a:ext uri="{FF2B5EF4-FFF2-40B4-BE49-F238E27FC236}">
                <a16:creationId xmlns:a16="http://schemas.microsoft.com/office/drawing/2014/main" id="{18214135-12ED-4448-984B-7812B2E8528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26918" y="6564313"/>
            <a:ext cx="1458383"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22806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rtl="0" eaLnBrk="0" fontAlgn="base" hangingPunct="0">
        <a:spcBef>
          <a:spcPct val="0"/>
        </a:spcBef>
        <a:spcAft>
          <a:spcPct val="0"/>
        </a:spcAft>
        <a:defRPr sz="2400" b="1">
          <a:solidFill>
            <a:srgbClr val="006983"/>
          </a:solidFill>
          <a:latin typeface="+mj-lt"/>
          <a:ea typeface="+mj-ea"/>
          <a:cs typeface="+mj-cs"/>
        </a:defRPr>
      </a:lvl1pPr>
      <a:lvl2pPr algn="l" rtl="0" eaLnBrk="0" fontAlgn="base" hangingPunct="0">
        <a:spcBef>
          <a:spcPct val="0"/>
        </a:spcBef>
        <a:spcAft>
          <a:spcPct val="0"/>
        </a:spcAft>
        <a:defRPr sz="2400" b="1">
          <a:solidFill>
            <a:srgbClr val="006983"/>
          </a:solidFill>
          <a:latin typeface="Arial" charset="0"/>
        </a:defRPr>
      </a:lvl2pPr>
      <a:lvl3pPr algn="l" rtl="0" eaLnBrk="0" fontAlgn="base" hangingPunct="0">
        <a:spcBef>
          <a:spcPct val="0"/>
        </a:spcBef>
        <a:spcAft>
          <a:spcPct val="0"/>
        </a:spcAft>
        <a:defRPr sz="2400" b="1">
          <a:solidFill>
            <a:srgbClr val="006983"/>
          </a:solidFill>
          <a:latin typeface="Arial" charset="0"/>
        </a:defRPr>
      </a:lvl3pPr>
      <a:lvl4pPr algn="l" rtl="0" eaLnBrk="0" fontAlgn="base" hangingPunct="0">
        <a:spcBef>
          <a:spcPct val="0"/>
        </a:spcBef>
        <a:spcAft>
          <a:spcPct val="0"/>
        </a:spcAft>
        <a:defRPr sz="2400" b="1">
          <a:solidFill>
            <a:srgbClr val="006983"/>
          </a:solidFill>
          <a:latin typeface="Arial" charset="0"/>
        </a:defRPr>
      </a:lvl4pPr>
      <a:lvl5pPr algn="l" rtl="0" eaLnBrk="0" fontAlgn="base" hangingPunct="0">
        <a:spcBef>
          <a:spcPct val="0"/>
        </a:spcBef>
        <a:spcAft>
          <a:spcPct val="0"/>
        </a:spcAft>
        <a:defRPr sz="2400" b="1">
          <a:solidFill>
            <a:srgbClr val="006983"/>
          </a:solidFill>
          <a:latin typeface="Arial" charset="0"/>
        </a:defRPr>
      </a:lvl5pPr>
      <a:lvl6pPr marL="457200" algn="l" rtl="0" fontAlgn="base">
        <a:spcBef>
          <a:spcPct val="0"/>
        </a:spcBef>
        <a:spcAft>
          <a:spcPct val="0"/>
        </a:spcAft>
        <a:defRPr sz="2400" b="1">
          <a:solidFill>
            <a:srgbClr val="006983"/>
          </a:solidFill>
          <a:latin typeface="Arial" charset="0"/>
        </a:defRPr>
      </a:lvl6pPr>
      <a:lvl7pPr marL="914400" algn="l" rtl="0" fontAlgn="base">
        <a:spcBef>
          <a:spcPct val="0"/>
        </a:spcBef>
        <a:spcAft>
          <a:spcPct val="0"/>
        </a:spcAft>
        <a:defRPr sz="2400" b="1">
          <a:solidFill>
            <a:srgbClr val="006983"/>
          </a:solidFill>
          <a:latin typeface="Arial" charset="0"/>
        </a:defRPr>
      </a:lvl7pPr>
      <a:lvl8pPr marL="1371600" algn="l" rtl="0" fontAlgn="base">
        <a:spcBef>
          <a:spcPct val="0"/>
        </a:spcBef>
        <a:spcAft>
          <a:spcPct val="0"/>
        </a:spcAft>
        <a:defRPr sz="2400" b="1">
          <a:solidFill>
            <a:srgbClr val="006983"/>
          </a:solidFill>
          <a:latin typeface="Arial" charset="0"/>
        </a:defRPr>
      </a:lvl8pPr>
      <a:lvl9pPr marL="1828800" algn="l" rtl="0" fontAlgn="base">
        <a:spcBef>
          <a:spcPct val="0"/>
        </a:spcBef>
        <a:spcAft>
          <a:spcPct val="0"/>
        </a:spcAft>
        <a:defRPr sz="2400" b="1">
          <a:solidFill>
            <a:srgbClr val="006983"/>
          </a:solidFill>
          <a:latin typeface="Arial" charset="0"/>
        </a:defRPr>
      </a:lvl9pPr>
    </p:titleStyle>
    <p:bodyStyle>
      <a:lvl1pPr marL="180975" indent="-180975" algn="l" rtl="0" eaLnBrk="0" fontAlgn="base" hangingPunct="0">
        <a:spcBef>
          <a:spcPct val="20000"/>
        </a:spcBef>
        <a:spcAft>
          <a:spcPct val="0"/>
        </a:spcAft>
        <a:buSzPct val="70000"/>
        <a:buChar char="•"/>
        <a:defRPr sz="2400">
          <a:solidFill>
            <a:srgbClr val="6B6B6B"/>
          </a:solidFill>
          <a:latin typeface="+mn-lt"/>
          <a:ea typeface="+mn-ea"/>
          <a:cs typeface="+mn-cs"/>
        </a:defRPr>
      </a:lvl1pPr>
      <a:lvl2pPr marL="541338" indent="-180975" algn="l" rtl="0" eaLnBrk="0" fontAlgn="base" hangingPunct="0">
        <a:spcBef>
          <a:spcPct val="20000"/>
        </a:spcBef>
        <a:spcAft>
          <a:spcPct val="0"/>
        </a:spcAft>
        <a:buSzPct val="70000"/>
        <a:buChar char="•"/>
        <a:defRPr sz="2000">
          <a:solidFill>
            <a:srgbClr val="6B6B6B"/>
          </a:solidFill>
          <a:latin typeface="+mn-lt"/>
        </a:defRPr>
      </a:lvl2pPr>
      <a:lvl3pPr marL="895350" indent="-174625" algn="l" rtl="0" eaLnBrk="0" fontAlgn="base" hangingPunct="0">
        <a:spcBef>
          <a:spcPct val="20000"/>
        </a:spcBef>
        <a:spcAft>
          <a:spcPct val="0"/>
        </a:spcAft>
        <a:buSzPct val="70000"/>
        <a:buChar char="•"/>
        <a:defRPr>
          <a:solidFill>
            <a:srgbClr val="6B6B6B"/>
          </a:solidFill>
          <a:latin typeface="+mn-lt"/>
        </a:defRPr>
      </a:lvl3pPr>
      <a:lvl4pPr marL="1257300" indent="-180975" algn="l" rtl="0" eaLnBrk="0" fontAlgn="base" hangingPunct="0">
        <a:spcBef>
          <a:spcPct val="20000"/>
        </a:spcBef>
        <a:spcAft>
          <a:spcPct val="0"/>
        </a:spcAft>
        <a:buSzPct val="70000"/>
        <a:buChar char="•"/>
        <a:defRPr sz="1400">
          <a:solidFill>
            <a:srgbClr val="6B6B6B"/>
          </a:solidFill>
          <a:latin typeface="+mn-lt"/>
        </a:defRPr>
      </a:lvl4pPr>
      <a:lvl5pPr marL="1619250" indent="-180975" algn="l" rtl="0" eaLnBrk="0" fontAlgn="base" hangingPunct="0">
        <a:spcBef>
          <a:spcPct val="20000"/>
        </a:spcBef>
        <a:spcAft>
          <a:spcPct val="0"/>
        </a:spcAft>
        <a:buSzPct val="70000"/>
        <a:buChar char="•"/>
        <a:defRPr sz="1200" b="1">
          <a:solidFill>
            <a:srgbClr val="6B6B6B"/>
          </a:solidFill>
          <a:latin typeface="+mn-lt"/>
        </a:defRPr>
      </a:lvl5pPr>
      <a:lvl6pPr marL="2076450" indent="-180975" algn="l" rtl="0" fontAlgn="base">
        <a:spcBef>
          <a:spcPct val="20000"/>
        </a:spcBef>
        <a:spcAft>
          <a:spcPct val="0"/>
        </a:spcAft>
        <a:buSzPct val="70000"/>
        <a:buChar char="•"/>
        <a:defRPr sz="1200" b="1">
          <a:solidFill>
            <a:srgbClr val="6B6B6B"/>
          </a:solidFill>
          <a:latin typeface="+mn-lt"/>
        </a:defRPr>
      </a:lvl6pPr>
      <a:lvl7pPr marL="2533650" indent="-180975" algn="l" rtl="0" fontAlgn="base">
        <a:spcBef>
          <a:spcPct val="20000"/>
        </a:spcBef>
        <a:spcAft>
          <a:spcPct val="0"/>
        </a:spcAft>
        <a:buSzPct val="70000"/>
        <a:buChar char="•"/>
        <a:defRPr sz="1200" b="1">
          <a:solidFill>
            <a:srgbClr val="6B6B6B"/>
          </a:solidFill>
          <a:latin typeface="+mn-lt"/>
        </a:defRPr>
      </a:lvl7pPr>
      <a:lvl8pPr marL="2990850" indent="-180975" algn="l" rtl="0" fontAlgn="base">
        <a:spcBef>
          <a:spcPct val="20000"/>
        </a:spcBef>
        <a:spcAft>
          <a:spcPct val="0"/>
        </a:spcAft>
        <a:buSzPct val="70000"/>
        <a:buChar char="•"/>
        <a:defRPr sz="1200" b="1">
          <a:solidFill>
            <a:srgbClr val="6B6B6B"/>
          </a:solidFill>
          <a:latin typeface="+mn-lt"/>
        </a:defRPr>
      </a:lvl8pPr>
      <a:lvl9pPr marL="3448050" indent="-180975" algn="l" rtl="0" fontAlgn="base">
        <a:spcBef>
          <a:spcPct val="20000"/>
        </a:spcBef>
        <a:spcAft>
          <a:spcPct val="0"/>
        </a:spcAft>
        <a:buSzPct val="70000"/>
        <a:buChar char="•"/>
        <a:defRPr sz="1200" b="1">
          <a:solidFill>
            <a:srgbClr val="6B6B6B"/>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221436-8BB2-1BA8-2B5D-7590A3979EAE}"/>
              </a:ext>
            </a:extLst>
          </p:cNvPr>
          <p:cNvSpPr txBox="1"/>
          <p:nvPr/>
        </p:nvSpPr>
        <p:spPr>
          <a:xfrm>
            <a:off x="508000" y="1750178"/>
            <a:ext cx="6642100" cy="1754326"/>
          </a:xfrm>
          <a:prstGeom prst="rect">
            <a:avLst/>
          </a:prstGeom>
          <a:noFill/>
        </p:spPr>
        <p:txBody>
          <a:bodyPr wrap="square" rtlCol="0">
            <a:spAutoFit/>
          </a:bodyPr>
          <a:lstStyle/>
          <a:p>
            <a:pPr algn="ctr"/>
            <a:r>
              <a:rPr lang="da-DK" sz="3600">
                <a:solidFill>
                  <a:srgbClr val="CC3300"/>
                </a:solidFill>
                <a:latin typeface="Arial Black" panose="020B0A04020102020204" pitchFamily="34" charset="0"/>
              </a:rPr>
              <a:t>Undervisning i</a:t>
            </a:r>
          </a:p>
          <a:p>
            <a:pPr algn="ctr"/>
            <a:endParaRPr lang="da-DK" sz="3600">
              <a:solidFill>
                <a:srgbClr val="CC3300"/>
              </a:solidFill>
              <a:latin typeface="Arial Black" panose="020B0A04020102020204" pitchFamily="34" charset="0"/>
            </a:endParaRPr>
          </a:p>
          <a:p>
            <a:pPr algn="ctr"/>
            <a:r>
              <a:rPr lang="da-DK" sz="3600">
                <a:solidFill>
                  <a:srgbClr val="800000"/>
                </a:solidFill>
                <a:latin typeface="Arial Black" panose="020B0A04020102020204" pitchFamily="34" charset="0"/>
              </a:rPr>
              <a:t>Den Sidste Tid</a:t>
            </a:r>
            <a:endParaRPr lang="da-DK" sz="3600" dirty="0">
              <a:solidFill>
                <a:srgbClr val="800000"/>
              </a:solidFill>
              <a:latin typeface="Arial Black" panose="020B0A04020102020204" pitchFamily="34" charset="0"/>
            </a:endParaRPr>
          </a:p>
        </p:txBody>
      </p:sp>
      <p:grpSp>
        <p:nvGrpSpPr>
          <p:cNvPr id="9" name="Gruppe 8">
            <a:extLst>
              <a:ext uri="{FF2B5EF4-FFF2-40B4-BE49-F238E27FC236}">
                <a16:creationId xmlns:a16="http://schemas.microsoft.com/office/drawing/2014/main" id="{16A9F02B-632D-B417-9894-A9DC66277638}"/>
              </a:ext>
            </a:extLst>
          </p:cNvPr>
          <p:cNvGrpSpPr/>
          <p:nvPr/>
        </p:nvGrpSpPr>
        <p:grpSpPr>
          <a:xfrm>
            <a:off x="7429500" y="1174402"/>
            <a:ext cx="3797300" cy="3973731"/>
            <a:chOff x="6908800" y="1187102"/>
            <a:chExt cx="3797300" cy="3973731"/>
          </a:xfrm>
        </p:grpSpPr>
        <p:pic>
          <p:nvPicPr>
            <p:cNvPr id="10" name="Billede 9" descr="Et billede, der indeholder skitse, tekst, tegneserie, tegning&#10;&#10;Automatisk genereret beskrivelse">
              <a:extLst>
                <a:ext uri="{FF2B5EF4-FFF2-40B4-BE49-F238E27FC236}">
                  <a16:creationId xmlns:a16="http://schemas.microsoft.com/office/drawing/2014/main" id="{BE0C8C93-B3F8-E68C-41ED-FE00FD3D4DB1}"/>
                </a:ext>
              </a:extLst>
            </p:cNvPr>
            <p:cNvPicPr>
              <a:picLocks noChangeAspect="1"/>
            </p:cNvPicPr>
            <p:nvPr/>
          </p:nvPicPr>
          <p:blipFill rotWithShape="1">
            <a:blip r:embed="rId3">
              <a:extLst>
                <a:ext uri="{28A0092B-C50C-407E-A947-70E740481C1C}">
                  <a14:useLocalDpi xmlns:a14="http://schemas.microsoft.com/office/drawing/2010/main" val="0"/>
                </a:ext>
              </a:extLst>
            </a:blip>
            <a:srcRect l="2967" t="11853" r="-1309" b="39629"/>
            <a:stretch/>
          </p:blipFill>
          <p:spPr>
            <a:xfrm>
              <a:off x="6908800" y="1187102"/>
              <a:ext cx="3797300" cy="3327400"/>
            </a:xfrm>
            <a:prstGeom prst="rect">
              <a:avLst/>
            </a:prstGeom>
          </p:spPr>
        </p:pic>
        <p:sp>
          <p:nvSpPr>
            <p:cNvPr id="11" name="Tekstfelt 10">
              <a:extLst>
                <a:ext uri="{FF2B5EF4-FFF2-40B4-BE49-F238E27FC236}">
                  <a16:creationId xmlns:a16="http://schemas.microsoft.com/office/drawing/2014/main" id="{05616875-536B-E7A2-3D06-B2DE967BB45B}"/>
                </a:ext>
              </a:extLst>
            </p:cNvPr>
            <p:cNvSpPr txBox="1"/>
            <p:nvPr/>
          </p:nvSpPr>
          <p:spPr>
            <a:xfrm>
              <a:off x="6908800" y="4514502"/>
              <a:ext cx="3746500" cy="646331"/>
            </a:xfrm>
            <a:prstGeom prst="rect">
              <a:avLst/>
            </a:prstGeom>
            <a:solidFill>
              <a:schemeClr val="bg1"/>
            </a:solidFill>
          </p:spPr>
          <p:txBody>
            <a:bodyPr wrap="square" rtlCol="0">
              <a:spAutoFit/>
            </a:bodyPr>
            <a:lstStyle/>
            <a:p>
              <a:pPr algn="ctr"/>
              <a:r>
                <a:rPr lang="da-DK">
                  <a:solidFill>
                    <a:srgbClr val="800000"/>
                  </a:solidFill>
                  <a:latin typeface="Arial Narrow" panose="020B0606020202030204" pitchFamily="34" charset="0"/>
                </a:rPr>
                <a:t>Det er vigtigt, at døden får lov til at være en del af livet… så vi gi’r den en krammer..</a:t>
              </a:r>
            </a:p>
          </p:txBody>
        </p:sp>
      </p:grpSp>
    </p:spTree>
    <p:extLst>
      <p:ext uri="{BB962C8B-B14F-4D97-AF65-F5344CB8AC3E}">
        <p14:creationId xmlns:p14="http://schemas.microsoft.com/office/powerpoint/2010/main" val="26126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3705A44-ED25-E106-799D-DEBDCD4210C1}"/>
              </a:ext>
            </a:extLst>
          </p:cNvPr>
          <p:cNvPicPr>
            <a:picLocks noChangeAspect="1"/>
          </p:cNvPicPr>
          <p:nvPr/>
        </p:nvPicPr>
        <p:blipFill rotWithShape="1">
          <a:blip r:embed="rId3"/>
          <a:srcRect l="1406" t="10883" r="1016" b="3839"/>
          <a:stretch/>
        </p:blipFill>
        <p:spPr>
          <a:xfrm>
            <a:off x="147637" y="3429000"/>
            <a:ext cx="11896725" cy="3343276"/>
          </a:xfrm>
          <a:prstGeom prst="rect">
            <a:avLst/>
          </a:prstGeom>
        </p:spPr>
      </p:pic>
      <p:pic>
        <p:nvPicPr>
          <p:cNvPr id="6" name="Billede 5" descr="Et billede, der indeholder tekst&#10;&#10;Automatisk genereret beskrivelse">
            <a:extLst>
              <a:ext uri="{FF2B5EF4-FFF2-40B4-BE49-F238E27FC236}">
                <a16:creationId xmlns:a16="http://schemas.microsoft.com/office/drawing/2014/main" id="{B24E41DA-DE6D-D9BE-3C45-006C27B35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52174">
            <a:off x="861240" y="2230"/>
            <a:ext cx="2984641" cy="3929226"/>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C40CAC2A-CC41-7B44-14AA-1B719360F009}"/>
              </a:ext>
            </a:extLst>
          </p:cNvPr>
          <p:cNvPicPr>
            <a:picLocks noChangeAspect="1"/>
          </p:cNvPicPr>
          <p:nvPr/>
        </p:nvPicPr>
        <p:blipFill rotWithShape="1">
          <a:blip r:embed="rId5">
            <a:extLst>
              <a:ext uri="{28A0092B-C50C-407E-A947-70E740481C1C}">
                <a14:useLocalDpi xmlns:a14="http://schemas.microsoft.com/office/drawing/2010/main" val="0"/>
              </a:ext>
            </a:extLst>
          </a:blip>
          <a:srcRect l="2871" t="23194" r="2871" b="18889"/>
          <a:stretch/>
        </p:blipFill>
        <p:spPr>
          <a:xfrm rot="412819">
            <a:off x="7501282" y="-70321"/>
            <a:ext cx="4539362" cy="3441663"/>
          </a:xfrm>
          <a:prstGeom prst="rect">
            <a:avLst/>
          </a:prstGeom>
        </p:spPr>
      </p:pic>
      <p:pic>
        <p:nvPicPr>
          <p:cNvPr id="1026" name="Picture 2" descr="Tot Zover | Amsterdam">
            <a:extLst>
              <a:ext uri="{FF2B5EF4-FFF2-40B4-BE49-F238E27FC236}">
                <a16:creationId xmlns:a16="http://schemas.microsoft.com/office/drawing/2014/main" id="{C9F753CC-D1DF-21CF-6F50-7B25AB6A00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988" y="4399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4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221436-8BB2-1BA8-2B5D-7590A3979EAE}"/>
              </a:ext>
            </a:extLst>
          </p:cNvPr>
          <p:cNvSpPr txBox="1"/>
          <p:nvPr/>
        </p:nvSpPr>
        <p:spPr>
          <a:xfrm>
            <a:off x="2177288" y="1469580"/>
            <a:ext cx="7636256" cy="954107"/>
          </a:xfrm>
          <a:prstGeom prst="rect">
            <a:avLst/>
          </a:prstGeom>
          <a:noFill/>
        </p:spPr>
        <p:txBody>
          <a:bodyPr wrap="square" rtlCol="0">
            <a:spAutoFit/>
          </a:bodyPr>
          <a:lstStyle/>
          <a:p>
            <a:pPr algn="ctr"/>
            <a:r>
              <a:rPr lang="da-DK" sz="2800">
                <a:solidFill>
                  <a:srgbClr val="CC3300"/>
                </a:solidFill>
                <a:latin typeface="Arial Black" panose="020B0A04020102020204" pitchFamily="34" charset="0"/>
              </a:rPr>
              <a:t>Jura, vejledninger, instruks og</a:t>
            </a:r>
          </a:p>
          <a:p>
            <a:pPr algn="ctr"/>
            <a:r>
              <a:rPr lang="da-DK" sz="2800">
                <a:solidFill>
                  <a:srgbClr val="CC3300"/>
                </a:solidFill>
                <a:latin typeface="Arial Black" panose="020B0A04020102020204" pitchFamily="34" charset="0"/>
              </a:rPr>
              <a:t>dokumentation</a:t>
            </a:r>
            <a:endParaRPr lang="da-DK" sz="2000" dirty="0">
              <a:solidFill>
                <a:srgbClr val="CC3300"/>
              </a:solidFill>
              <a:latin typeface="Arial Black" panose="020B0A04020102020204" pitchFamily="34" charset="0"/>
            </a:endParaRPr>
          </a:p>
        </p:txBody>
      </p:sp>
      <p:pic>
        <p:nvPicPr>
          <p:cNvPr id="3" name="Billede 2">
            <a:extLst>
              <a:ext uri="{FF2B5EF4-FFF2-40B4-BE49-F238E27FC236}">
                <a16:creationId xmlns:a16="http://schemas.microsoft.com/office/drawing/2014/main" id="{DDA0F276-60AA-1759-6CF7-284A9E2A2C79}"/>
              </a:ext>
            </a:extLst>
          </p:cNvPr>
          <p:cNvPicPr>
            <a:picLocks noChangeAspect="1"/>
          </p:cNvPicPr>
          <p:nvPr/>
        </p:nvPicPr>
        <p:blipFill rotWithShape="1">
          <a:blip r:embed="rId3">
            <a:extLst>
              <a:ext uri="{28A0092B-C50C-407E-A947-70E740481C1C}">
                <a14:useLocalDpi xmlns:a14="http://schemas.microsoft.com/office/drawing/2010/main" val="0"/>
              </a:ext>
            </a:extLst>
          </a:blip>
          <a:srcRect t="24479" r="2212" b="3450"/>
          <a:stretch/>
        </p:blipFill>
        <p:spPr>
          <a:xfrm>
            <a:off x="5025276" y="2905047"/>
            <a:ext cx="2141447" cy="2295685"/>
          </a:xfrm>
          <a:prstGeom prst="rect">
            <a:avLst/>
          </a:prstGeom>
        </p:spPr>
      </p:pic>
    </p:spTree>
    <p:extLst>
      <p:ext uri="{BB962C8B-B14F-4D97-AF65-F5344CB8AC3E}">
        <p14:creationId xmlns:p14="http://schemas.microsoft.com/office/powerpoint/2010/main" val="70947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95B5BF9-E9DE-46CC-8458-C6A8D0A7AFAE}"/>
              </a:ext>
            </a:extLst>
          </p:cNvPr>
          <p:cNvPicPr>
            <a:picLocks noChangeAspect="1"/>
          </p:cNvPicPr>
          <p:nvPr/>
        </p:nvPicPr>
        <p:blipFill rotWithShape="1">
          <a:blip r:embed="rId3"/>
          <a:srcRect l="31574" t="17285" r="32373" b="4197"/>
          <a:stretch/>
        </p:blipFill>
        <p:spPr>
          <a:xfrm rot="1585734">
            <a:off x="8263946" y="1065614"/>
            <a:ext cx="3545744" cy="4572821"/>
          </a:xfrm>
          <a:prstGeom prst="rect">
            <a:avLst/>
          </a:prstGeom>
          <a:effectLst>
            <a:outerShdw blurRad="50800" dist="38100" dir="2700000" sx="102000" sy="102000" algn="tl" rotWithShape="0">
              <a:srgbClr val="002060">
                <a:alpha val="40000"/>
              </a:srgbClr>
            </a:outerShdw>
          </a:effectLst>
        </p:spPr>
      </p:pic>
      <p:pic>
        <p:nvPicPr>
          <p:cNvPr id="7" name="Billede 6">
            <a:extLst>
              <a:ext uri="{FF2B5EF4-FFF2-40B4-BE49-F238E27FC236}">
                <a16:creationId xmlns:a16="http://schemas.microsoft.com/office/drawing/2014/main" id="{4EEFE6FA-B6F5-44A9-9CEA-103A8B780C61}"/>
              </a:ext>
            </a:extLst>
          </p:cNvPr>
          <p:cNvPicPr>
            <a:picLocks noChangeAspect="1"/>
          </p:cNvPicPr>
          <p:nvPr/>
        </p:nvPicPr>
        <p:blipFill rotWithShape="1">
          <a:blip r:embed="rId4"/>
          <a:srcRect l="34629" t="15638" r="35186" b="12225"/>
          <a:stretch/>
        </p:blipFill>
        <p:spPr>
          <a:xfrm rot="20681988">
            <a:off x="5443719" y="303824"/>
            <a:ext cx="3626412" cy="4549105"/>
          </a:xfrm>
          <a:prstGeom prst="rect">
            <a:avLst/>
          </a:prstGeom>
          <a:effectLst>
            <a:outerShdw blurRad="50800" dist="38100" dir="2700000" sx="102000" sy="102000" algn="tl" rotWithShape="0">
              <a:srgbClr val="002060">
                <a:alpha val="40000"/>
              </a:srgbClr>
            </a:outerShdw>
          </a:effectLst>
        </p:spPr>
      </p:pic>
      <p:sp>
        <p:nvSpPr>
          <p:cNvPr id="5" name="Titel 2">
            <a:extLst>
              <a:ext uri="{FF2B5EF4-FFF2-40B4-BE49-F238E27FC236}">
                <a16:creationId xmlns:a16="http://schemas.microsoft.com/office/drawing/2014/main" id="{019C2A5A-0F5F-40E8-ADC9-29554D0CDE68}"/>
              </a:ext>
            </a:extLst>
          </p:cNvPr>
          <p:cNvSpPr txBox="1">
            <a:spLocks/>
          </p:cNvSpPr>
          <p:nvPr/>
        </p:nvSpPr>
        <p:spPr>
          <a:xfrm>
            <a:off x="1380219" y="2009881"/>
            <a:ext cx="518013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a:solidFill>
                  <a:srgbClr val="CC3300"/>
                </a:solidFill>
                <a:latin typeface="Arial Black" panose="020B0A04020102020204" pitchFamily="34" charset="0"/>
              </a:rPr>
              <a:t>Styr på </a:t>
            </a:r>
          </a:p>
          <a:p>
            <a:endParaRPr lang="da-DK" sz="2400" b="1" dirty="0">
              <a:solidFill>
                <a:srgbClr val="CC3300"/>
              </a:solidFill>
              <a:latin typeface="Arial Black" panose="020B0A04020102020204" pitchFamily="34" charset="0"/>
            </a:endParaRPr>
          </a:p>
          <a:p>
            <a:r>
              <a:rPr lang="da-DK" sz="4800" b="1" dirty="0">
                <a:solidFill>
                  <a:srgbClr val="CC3300"/>
                </a:solidFill>
                <a:latin typeface="Arial Black" panose="020B0A04020102020204" pitchFamily="34" charset="0"/>
              </a:rPr>
              <a:t>Fravalgs </a:t>
            </a:r>
          </a:p>
          <a:p>
            <a:r>
              <a:rPr lang="da-DK" sz="4800" b="1">
                <a:solidFill>
                  <a:srgbClr val="CC3300"/>
                </a:solidFill>
                <a:latin typeface="Arial Black" panose="020B0A04020102020204" pitchFamily="34" charset="0"/>
              </a:rPr>
              <a:t>juraen</a:t>
            </a:r>
            <a:endParaRPr lang="da-DK" sz="4800" b="1" dirty="0">
              <a:solidFill>
                <a:srgbClr val="CC3300"/>
              </a:solidFill>
              <a:latin typeface="Arial Black" panose="020B0A04020102020204" pitchFamily="34" charset="0"/>
            </a:endParaRPr>
          </a:p>
          <a:p>
            <a:endParaRPr lang="da-DK" sz="2400" b="1" dirty="0">
              <a:solidFill>
                <a:srgbClr val="CC3300"/>
              </a:solidFill>
              <a:latin typeface="Arial Black" panose="020B0A04020102020204" pitchFamily="34" charset="0"/>
            </a:endParaRPr>
          </a:p>
          <a:p>
            <a:r>
              <a:rPr lang="da-DK" sz="2400" b="1">
                <a:solidFill>
                  <a:srgbClr val="CC3300"/>
                </a:solidFill>
                <a:latin typeface="Arial Black" panose="020B0A04020102020204" pitchFamily="34" charset="0"/>
              </a:rPr>
              <a:t>i Jammerbugt Kommune</a:t>
            </a:r>
            <a:endParaRPr lang="da-DK" sz="6000" b="1" dirty="0">
              <a:solidFill>
                <a:srgbClr val="002060"/>
              </a:solidFill>
              <a:latin typeface="Arial Black" panose="020B0A04020102020204" pitchFamily="34" charset="0"/>
            </a:endParaRPr>
          </a:p>
        </p:txBody>
      </p:sp>
      <p:sp>
        <p:nvSpPr>
          <p:cNvPr id="14" name="Tekstfelt 13">
            <a:extLst>
              <a:ext uri="{FF2B5EF4-FFF2-40B4-BE49-F238E27FC236}">
                <a16:creationId xmlns:a16="http://schemas.microsoft.com/office/drawing/2014/main" id="{8C2E595E-C483-C855-1CE1-0EB69EBF425D}"/>
              </a:ext>
            </a:extLst>
          </p:cNvPr>
          <p:cNvSpPr txBox="1"/>
          <p:nvPr/>
        </p:nvSpPr>
        <p:spPr>
          <a:xfrm>
            <a:off x="6395421" y="5250774"/>
            <a:ext cx="2349141" cy="646331"/>
          </a:xfrm>
          <a:prstGeom prst="rect">
            <a:avLst/>
          </a:prstGeom>
          <a:noFill/>
          <a:ln w="12700">
            <a:noFill/>
          </a:ln>
        </p:spPr>
        <p:txBody>
          <a:bodyPr wrap="square" rtlCol="0">
            <a:spAutoFit/>
          </a:bodyPr>
          <a:lstStyle/>
          <a:p>
            <a:r>
              <a:rPr lang="da-DK"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https://stps.dk/da/ansvar-og-retningslinjer/vejledning/den-sidste-tid/</a:t>
            </a:r>
            <a:endParaRPr lang="da-DK" sz="1200" dirty="0">
              <a:latin typeface="Arial" panose="020B0604020202020204" pitchFamily="34" charset="0"/>
              <a:cs typeface="Arial" panose="020B0604020202020204" pitchFamily="34" charset="0"/>
            </a:endParaRPr>
          </a:p>
        </p:txBody>
      </p:sp>
      <p:pic>
        <p:nvPicPr>
          <p:cNvPr id="2" name="Grafik 1" descr="Retfærdighedsvægte med massiv udfyldning">
            <a:extLst>
              <a:ext uri="{FF2B5EF4-FFF2-40B4-BE49-F238E27FC236}">
                <a16:creationId xmlns:a16="http://schemas.microsoft.com/office/drawing/2014/main" id="{1084BE28-77D4-1A16-3799-D75F2B812D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1779" y="4007022"/>
            <a:ext cx="954106" cy="954106"/>
          </a:xfrm>
          <a:prstGeom prst="rect">
            <a:avLst/>
          </a:prstGeom>
        </p:spPr>
      </p:pic>
    </p:spTree>
    <p:extLst>
      <p:ext uri="{BB962C8B-B14F-4D97-AF65-F5344CB8AC3E}">
        <p14:creationId xmlns:p14="http://schemas.microsoft.com/office/powerpoint/2010/main" val="69649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indhold 1">
            <a:extLst>
              <a:ext uri="{FF2B5EF4-FFF2-40B4-BE49-F238E27FC236}">
                <a16:creationId xmlns:a16="http://schemas.microsoft.com/office/drawing/2014/main" id="{55EE0934-3482-4DE0-8568-B10A4F15CACD}"/>
              </a:ext>
            </a:extLst>
          </p:cNvPr>
          <p:cNvSpPr>
            <a:spLocks noGrp="1"/>
          </p:cNvSpPr>
          <p:nvPr>
            <p:ph idx="1"/>
          </p:nvPr>
        </p:nvSpPr>
        <p:spPr>
          <a:xfrm>
            <a:off x="1790350" y="1534061"/>
            <a:ext cx="8715089" cy="3960000"/>
          </a:xfrm>
        </p:spPr>
        <p:txBody>
          <a:bodyPr>
            <a:noAutofit/>
          </a:bodyPr>
          <a:lstStyle/>
          <a:p>
            <a:pPr marL="0" indent="0">
              <a:lnSpc>
                <a:spcPct val="100000"/>
              </a:lnSpc>
              <a:spcBef>
                <a:spcPts val="0"/>
              </a:spcBef>
              <a:spcAft>
                <a:spcPts val="600"/>
              </a:spcAft>
              <a:buNone/>
            </a:pPr>
            <a:r>
              <a:rPr lang="da-DK" sz="2400" dirty="0">
                <a:solidFill>
                  <a:srgbClr val="800000"/>
                </a:solidFill>
                <a:latin typeface="Arial" panose="020B0604020202020204" pitchFamily="34" charset="0"/>
                <a:cs typeface="Arial" panose="020B0604020202020204" pitchFamily="34" charset="0"/>
              </a:rPr>
              <a:t>En </a:t>
            </a:r>
            <a:r>
              <a:rPr lang="da-DK" sz="2400">
                <a:solidFill>
                  <a:srgbClr val="800000"/>
                </a:solidFill>
                <a:latin typeface="Arial" panose="020B0604020202020204" pitchFamily="34" charset="0"/>
                <a:cs typeface="Arial" panose="020B0604020202020204" pitchFamily="34" charset="0"/>
              </a:rPr>
              <a:t>habil borger kan </a:t>
            </a:r>
            <a:r>
              <a:rPr lang="da-DK" sz="2400" dirty="0">
                <a:solidFill>
                  <a:srgbClr val="800000"/>
                </a:solidFill>
                <a:latin typeface="Arial" panose="020B0604020202020204" pitchFamily="34" charset="0"/>
                <a:cs typeface="Arial" panose="020B0604020202020204" pitchFamily="34" charset="0"/>
              </a:rPr>
              <a:t>altid </a:t>
            </a:r>
            <a:r>
              <a:rPr lang="da-DK" sz="2400" b="1" dirty="0">
                <a:solidFill>
                  <a:srgbClr val="800000"/>
                </a:solidFill>
                <a:latin typeface="Arial" panose="020B0604020202020204" pitchFamily="34" charset="0"/>
                <a:cs typeface="Arial" panose="020B0604020202020204" pitchFamily="34" charset="0"/>
              </a:rPr>
              <a:t>sige nej </a:t>
            </a:r>
            <a:r>
              <a:rPr lang="da-DK" sz="2400" dirty="0">
                <a:solidFill>
                  <a:srgbClr val="800000"/>
                </a:solidFill>
                <a:latin typeface="Arial" panose="020B0604020202020204" pitchFamily="34" charset="0"/>
                <a:cs typeface="Arial" panose="020B0604020202020204" pitchFamily="34" charset="0"/>
              </a:rPr>
              <a:t>til en bestemt behandling – også en forudseelig, </a:t>
            </a:r>
            <a:r>
              <a:rPr lang="da-DK" sz="2400">
                <a:solidFill>
                  <a:srgbClr val="800000"/>
                </a:solidFill>
                <a:latin typeface="Arial" panose="020B0604020202020204" pitchFamily="34" charset="0"/>
                <a:cs typeface="Arial" panose="020B0604020202020204" pitchFamily="34" charset="0"/>
              </a:rPr>
              <a:t>fremtidig behandling (fx indlæggelse, sonde, respirator eller genoplivningsforsøg), hvis man er i en aktuel sygdomssituation </a:t>
            </a:r>
            <a:endParaRPr lang="da-DK" sz="2400" dirty="0">
              <a:solidFill>
                <a:srgbClr val="800000"/>
              </a:solidFill>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da-DK" sz="2400" dirty="0">
                <a:solidFill>
                  <a:srgbClr val="800000"/>
                </a:solidFill>
                <a:latin typeface="Arial" panose="020B0604020202020204" pitchFamily="34" charset="0"/>
                <a:cs typeface="Arial" panose="020B0604020202020204" pitchFamily="34" charset="0"/>
              </a:rPr>
              <a:t>Men man kan ikke </a:t>
            </a:r>
            <a:r>
              <a:rPr lang="da-DK" sz="2400" b="1" dirty="0">
                <a:solidFill>
                  <a:srgbClr val="800000"/>
                </a:solidFill>
                <a:latin typeface="Arial" panose="020B0604020202020204" pitchFamily="34" charset="0"/>
                <a:cs typeface="Arial" panose="020B0604020202020204" pitchFamily="34" charset="0"/>
              </a:rPr>
              <a:t>kræve</a:t>
            </a:r>
            <a:r>
              <a:rPr lang="da-DK" sz="2400" dirty="0">
                <a:solidFill>
                  <a:srgbClr val="800000"/>
                </a:solidFill>
                <a:latin typeface="Arial" panose="020B0604020202020204" pitchFamily="34" charset="0"/>
                <a:cs typeface="Arial" panose="020B0604020202020204" pitchFamily="34" charset="0"/>
              </a:rPr>
              <a:t> en bestemt behandling</a:t>
            </a:r>
          </a:p>
          <a:p>
            <a:pPr marL="0" indent="0">
              <a:lnSpc>
                <a:spcPct val="100000"/>
              </a:lnSpc>
              <a:spcBef>
                <a:spcPts val="0"/>
              </a:spcBef>
              <a:spcAft>
                <a:spcPts val="600"/>
              </a:spcAft>
              <a:buNone/>
            </a:pPr>
            <a:r>
              <a:rPr lang="da-DK" sz="2400" dirty="0">
                <a:solidFill>
                  <a:srgbClr val="800000"/>
                </a:solidFill>
                <a:latin typeface="Arial" panose="020B0604020202020204" pitchFamily="34" charset="0"/>
                <a:cs typeface="Arial" panose="020B0604020202020204" pitchFamily="34" charset="0"/>
              </a:rPr>
              <a:t>I sidste ende er det altid lægen, der bestemmer om </a:t>
            </a:r>
            <a:r>
              <a:rPr lang="da-DK" sz="2400">
                <a:solidFill>
                  <a:srgbClr val="800000"/>
                </a:solidFill>
                <a:latin typeface="Arial" panose="020B0604020202020204" pitchFamily="34" charset="0"/>
                <a:cs typeface="Arial" panose="020B0604020202020204" pitchFamily="34" charset="0"/>
              </a:rPr>
              <a:t>en borger </a:t>
            </a:r>
            <a:r>
              <a:rPr lang="da-DK" sz="2400" dirty="0">
                <a:solidFill>
                  <a:srgbClr val="800000"/>
                </a:solidFill>
                <a:latin typeface="Arial" panose="020B0604020202020204" pitchFamily="34" charset="0"/>
                <a:cs typeface="Arial" panose="020B0604020202020204" pitchFamily="34" charset="0"/>
              </a:rPr>
              <a:t>kan få en bestemt behandling, men lægen kan ikke tvinge en </a:t>
            </a:r>
            <a:r>
              <a:rPr lang="da-DK" sz="2400">
                <a:solidFill>
                  <a:srgbClr val="800000"/>
                </a:solidFill>
                <a:latin typeface="Arial" panose="020B0604020202020204" pitchFamily="34" charset="0"/>
                <a:cs typeface="Arial" panose="020B0604020202020204" pitchFamily="34" charset="0"/>
              </a:rPr>
              <a:t>habil borger </a:t>
            </a:r>
            <a:r>
              <a:rPr lang="da-DK" sz="2400" dirty="0">
                <a:solidFill>
                  <a:srgbClr val="800000"/>
                </a:solidFill>
                <a:latin typeface="Arial" panose="020B0604020202020204" pitchFamily="34" charset="0"/>
                <a:cs typeface="Arial" panose="020B0604020202020204" pitchFamily="34" charset="0"/>
              </a:rPr>
              <a:t>til at modtage behandling.</a:t>
            </a:r>
          </a:p>
          <a:p>
            <a:pPr marL="0" indent="0">
              <a:lnSpc>
                <a:spcPct val="100000"/>
              </a:lnSpc>
              <a:spcBef>
                <a:spcPts val="0"/>
              </a:spcBef>
              <a:spcAft>
                <a:spcPts val="600"/>
              </a:spcAft>
              <a:buNone/>
            </a:pPr>
            <a:r>
              <a:rPr lang="da-DK" sz="2400" dirty="0">
                <a:solidFill>
                  <a:srgbClr val="800000"/>
                </a:solidFill>
                <a:latin typeface="Arial" panose="020B0604020202020204" pitchFamily="34" charset="0"/>
                <a:cs typeface="Arial" panose="020B0604020202020204" pitchFamily="34" charset="0"/>
              </a:rPr>
              <a:t>For den </a:t>
            </a:r>
            <a:r>
              <a:rPr lang="da-DK" sz="2400">
                <a:solidFill>
                  <a:srgbClr val="800000"/>
                </a:solidFill>
                <a:latin typeface="Arial" panose="020B0604020202020204" pitchFamily="34" charset="0"/>
                <a:cs typeface="Arial" panose="020B0604020202020204" pitchFamily="34" charset="0"/>
              </a:rPr>
              <a:t>inhabile borger </a:t>
            </a:r>
            <a:r>
              <a:rPr lang="da-DK" sz="2400" dirty="0">
                <a:solidFill>
                  <a:srgbClr val="800000"/>
                </a:solidFill>
                <a:latin typeface="Arial" panose="020B0604020202020204" pitchFamily="34" charset="0"/>
                <a:cs typeface="Arial" panose="020B0604020202020204" pitchFamily="34" charset="0"/>
              </a:rPr>
              <a:t>uden behandlingstestamente er det altid lægen, der bestemmer behandlingsniveauet, selv om de pårørende skal høres</a:t>
            </a:r>
          </a:p>
          <a:p>
            <a:pPr marL="0" indent="0">
              <a:lnSpc>
                <a:spcPct val="100000"/>
              </a:lnSpc>
              <a:spcBef>
                <a:spcPts val="0"/>
              </a:spcBef>
              <a:spcAft>
                <a:spcPts val="600"/>
              </a:spcAft>
              <a:buNone/>
            </a:pPr>
            <a:endParaRPr lang="da-DK" sz="2400" b="1" dirty="0">
              <a:solidFill>
                <a:srgbClr val="800000"/>
              </a:solidFill>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da-DK" sz="2400" b="1" dirty="0">
              <a:solidFill>
                <a:srgbClr val="800000"/>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DECA5343-94D4-497B-B79D-F73EA09AF52A}"/>
              </a:ext>
            </a:extLst>
          </p:cNvPr>
          <p:cNvPicPr>
            <a:picLocks noChangeAspect="1"/>
          </p:cNvPicPr>
          <p:nvPr/>
        </p:nvPicPr>
        <p:blipFill rotWithShape="1">
          <a:blip r:embed="rId3">
            <a:extLst>
              <a:ext uri="{28A0092B-C50C-407E-A947-70E740481C1C}">
                <a14:useLocalDpi xmlns:a14="http://schemas.microsoft.com/office/drawing/2010/main" val="0"/>
              </a:ext>
            </a:extLst>
          </a:blip>
          <a:srcRect t="24479" r="2212" b="3450"/>
          <a:stretch/>
        </p:blipFill>
        <p:spPr>
          <a:xfrm rot="1103365">
            <a:off x="10248790" y="1880228"/>
            <a:ext cx="1719398" cy="1843238"/>
          </a:xfrm>
          <a:prstGeom prst="rect">
            <a:avLst/>
          </a:prstGeom>
        </p:spPr>
      </p:pic>
      <p:sp>
        <p:nvSpPr>
          <p:cNvPr id="5" name="Titel 1">
            <a:extLst>
              <a:ext uri="{FF2B5EF4-FFF2-40B4-BE49-F238E27FC236}">
                <a16:creationId xmlns:a16="http://schemas.microsoft.com/office/drawing/2014/main" id="{574AFCBD-5CB4-A5FB-E81C-5546BBBF8749}"/>
              </a:ext>
            </a:extLst>
          </p:cNvPr>
          <p:cNvSpPr>
            <a:spLocks noGrp="1"/>
          </p:cNvSpPr>
          <p:nvPr>
            <p:ph type="title"/>
          </p:nvPr>
        </p:nvSpPr>
        <p:spPr>
          <a:xfrm>
            <a:off x="1790350" y="652300"/>
            <a:ext cx="9623887" cy="711639"/>
          </a:xfrm>
        </p:spPr>
        <p:txBody>
          <a:bodyPr>
            <a:noAutofit/>
          </a:bodyPr>
          <a:lstStyle/>
          <a:p>
            <a:r>
              <a:rPr lang="da-DK" sz="3200" b="1" dirty="0">
                <a:solidFill>
                  <a:srgbClr val="CC3300"/>
                </a:solidFill>
                <a:latin typeface="Arial Black" panose="020B0A04020102020204" pitchFamily="34" charset="0"/>
              </a:rPr>
              <a:t>Kan alle sige nej tak til en behandling? – fx genoplivning?</a:t>
            </a:r>
          </a:p>
        </p:txBody>
      </p:sp>
    </p:spTree>
    <p:extLst>
      <p:ext uri="{BB962C8B-B14F-4D97-AF65-F5344CB8AC3E}">
        <p14:creationId xmlns:p14="http://schemas.microsoft.com/office/powerpoint/2010/main" val="83116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linjetegning&#10;&#10;Automatisk genereret beskrivelse">
            <a:extLst>
              <a:ext uri="{FF2B5EF4-FFF2-40B4-BE49-F238E27FC236}">
                <a16:creationId xmlns:a16="http://schemas.microsoft.com/office/drawing/2014/main" id="{D8172E75-3F86-4980-BCEE-E7E6C56830C5}"/>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r="18925" b="8070"/>
          <a:stretch/>
        </p:blipFill>
        <p:spPr>
          <a:xfrm>
            <a:off x="82802" y="3638350"/>
            <a:ext cx="1272671" cy="2127184"/>
          </a:xfrm>
          <a:prstGeom prst="rect">
            <a:avLst/>
          </a:prstGeom>
        </p:spPr>
      </p:pic>
      <p:sp>
        <p:nvSpPr>
          <p:cNvPr id="5" name="Titel 2">
            <a:extLst>
              <a:ext uri="{FF2B5EF4-FFF2-40B4-BE49-F238E27FC236}">
                <a16:creationId xmlns:a16="http://schemas.microsoft.com/office/drawing/2014/main" id="{90CDFACC-1526-417D-866B-D136BC7E2A83}"/>
              </a:ext>
            </a:extLst>
          </p:cNvPr>
          <p:cNvSpPr txBox="1">
            <a:spLocks/>
          </p:cNvSpPr>
          <p:nvPr/>
        </p:nvSpPr>
        <p:spPr>
          <a:xfrm>
            <a:off x="1744826" y="188972"/>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Fravalg af genoplivningsforsøg</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4E361FFA-C750-4A00-8E5A-AC00A702B9E2}"/>
              </a:ext>
            </a:extLst>
          </p:cNvPr>
          <p:cNvSpPr txBox="1"/>
          <p:nvPr/>
        </p:nvSpPr>
        <p:spPr>
          <a:xfrm>
            <a:off x="1887288" y="853936"/>
            <a:ext cx="9489150" cy="5150128"/>
          </a:xfrm>
          <a:prstGeom prst="rect">
            <a:avLst/>
          </a:prstGeom>
          <a:noFill/>
        </p:spPr>
        <p:txBody>
          <a:bodyPr wrap="square" lIns="0" tIns="0" rIns="0" bIns="0" rtlCol="0">
            <a:spAutoFit/>
          </a:bodyPr>
          <a:lstStyle/>
          <a:p>
            <a:pPr marL="342900"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Hvis en sundhedsperson finder person med hjertestop, eller en person får det, mens man er til stede, skal der som udgangspunkt altid startes genoplivningsforsøg</a:t>
            </a:r>
          </a:p>
          <a:p>
            <a:pPr marL="342900" indent="-342900">
              <a:spcAft>
                <a:spcPts val="750"/>
              </a:spcAft>
              <a:buFont typeface="Arial" panose="020B0604020202020204" pitchFamily="34" charset="0"/>
              <a:buChar char="•"/>
            </a:pPr>
            <a:r>
              <a:rPr lang="da-DK" sz="2400" b="1" dirty="0">
                <a:solidFill>
                  <a:srgbClr val="FF0000"/>
                </a:solidFill>
                <a:latin typeface="Arial" panose="020B0604020202020204" pitchFamily="34" charset="0"/>
                <a:cs typeface="Arial" panose="020B0604020202020204" pitchFamily="34" charset="0"/>
              </a:rPr>
              <a:t>Hjertestop: </a:t>
            </a:r>
            <a:r>
              <a:rPr lang="da-DK" sz="2400" b="1" dirty="0" err="1">
                <a:solidFill>
                  <a:srgbClr val="FF0000"/>
                </a:solidFill>
                <a:latin typeface="Arial" panose="020B0604020202020204" pitchFamily="34" charset="0"/>
                <a:cs typeface="Arial" panose="020B0604020202020204" pitchFamily="34" charset="0"/>
              </a:rPr>
              <a:t>Bevidtsløs</a:t>
            </a:r>
            <a:r>
              <a:rPr lang="da-DK" sz="2400" b="1" dirty="0">
                <a:solidFill>
                  <a:srgbClr val="FF0000"/>
                </a:solidFill>
                <a:latin typeface="Arial" panose="020B0604020202020204" pitchFamily="34" charset="0"/>
                <a:cs typeface="Arial" panose="020B0604020202020204" pitchFamily="34" charset="0"/>
              </a:rPr>
              <a:t> og ingen eller unormal vejrtrækning</a:t>
            </a:r>
          </a:p>
          <a:p>
            <a:pPr marL="342900"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Husk rækkefølgen: </a:t>
            </a:r>
          </a:p>
          <a:p>
            <a:pPr marL="800100" lvl="1"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Tilkald hjælp</a:t>
            </a:r>
          </a:p>
          <a:p>
            <a:pPr marL="800100" lvl="1"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Start genoplivning</a:t>
            </a:r>
          </a:p>
          <a:p>
            <a:pPr marL="800100" lvl="1"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Hvis man er to, kan man nu tjekke NEXUS</a:t>
            </a:r>
          </a:p>
          <a:p>
            <a:pPr marL="342900"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Der er dog fem undtagelser til dette – 2 der kan bruges akut, og 3 der handler om beslutninger i god tid</a:t>
            </a:r>
          </a:p>
          <a:p>
            <a:pPr marL="342900" indent="-342900">
              <a:spcAft>
                <a:spcPts val="75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Hvis man er i tvivl om, om der er en gældende undtagelse, skal man starte genoplivningsforsøg</a:t>
            </a:r>
          </a:p>
        </p:txBody>
      </p:sp>
    </p:spTree>
    <p:extLst>
      <p:ext uri="{BB962C8B-B14F-4D97-AF65-F5344CB8AC3E}">
        <p14:creationId xmlns:p14="http://schemas.microsoft.com/office/powerpoint/2010/main" val="120579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90CDFACC-1526-417D-866B-D136BC7E2A83}"/>
              </a:ext>
            </a:extLst>
          </p:cNvPr>
          <p:cNvSpPr txBox="1">
            <a:spLocks/>
          </p:cNvSpPr>
          <p:nvPr/>
        </p:nvSpPr>
        <p:spPr>
          <a:xfrm>
            <a:off x="1627934" y="966203"/>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Akut fravalg (1)</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4E361FFA-C750-4A00-8E5A-AC00A702B9E2}"/>
              </a:ext>
            </a:extLst>
          </p:cNvPr>
          <p:cNvSpPr txBox="1"/>
          <p:nvPr/>
        </p:nvSpPr>
        <p:spPr>
          <a:xfrm>
            <a:off x="1704810" y="1954507"/>
            <a:ext cx="8782379" cy="3323987"/>
          </a:xfrm>
          <a:prstGeom prst="rect">
            <a:avLst/>
          </a:prstGeom>
          <a:noFill/>
        </p:spPr>
        <p:txBody>
          <a:bodyPr wrap="square" lIns="0" tIns="0" rIns="0" bIns="0" rtlCol="0">
            <a:spAutoFit/>
          </a:bodyPr>
          <a:lstStyle/>
          <a:p>
            <a:pPr marL="324000" indent="-324000">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Plejepersonalet kan konstatere, at døden er indtrådt, hvis    døden er åbenbar</a:t>
            </a:r>
          </a:p>
          <a:p>
            <a:pPr marL="1238400" lvl="4" indent="-324000"/>
            <a:r>
              <a:rPr lang="da-DK" sz="2400" dirty="0">
                <a:solidFill>
                  <a:srgbClr val="800000"/>
                </a:solidFill>
                <a:latin typeface="Arial" panose="020B0604020202020204" pitchFamily="34" charset="0"/>
                <a:cs typeface="Arial" panose="020B0604020202020204" pitchFamily="34" charset="0"/>
              </a:rPr>
              <a:t>I praksis er det kun, hvis der er forrådnelse, forkulning    eller kvæstelser uforenelige med liv</a:t>
            </a:r>
          </a:p>
          <a:p>
            <a:pPr marL="1238400" lvl="4" indent="-324000"/>
            <a:endParaRPr lang="da-DK" sz="2400" dirty="0">
              <a:solidFill>
                <a:srgbClr val="800000"/>
              </a:solidFill>
              <a:latin typeface="Arial" panose="020B0604020202020204" pitchFamily="34" charset="0"/>
              <a:cs typeface="Arial" panose="020B0604020202020204" pitchFamily="34" charset="0"/>
            </a:endParaRPr>
          </a:p>
          <a:p>
            <a:pPr marL="324000" indent="-324000">
              <a:buFont typeface="Arial" panose="020B0604020202020204" pitchFamily="34" charset="0"/>
              <a:buChar char="•"/>
            </a:pPr>
            <a:r>
              <a:rPr lang="da-DK" sz="2400">
                <a:solidFill>
                  <a:srgbClr val="800000"/>
                </a:solidFill>
                <a:latin typeface="Arial" panose="020B0604020202020204" pitchFamily="34" charset="0"/>
                <a:cs typeface="Arial" panose="020B0604020202020204" pitchFamily="34" charset="0"/>
              </a:rPr>
              <a:t>Eller borgeren er i terminal pleje, </a:t>
            </a:r>
            <a:r>
              <a:rPr lang="da-DK" sz="2400" dirty="0">
                <a:solidFill>
                  <a:srgbClr val="800000"/>
                </a:solidFill>
                <a:latin typeface="Arial" panose="020B0604020202020204" pitchFamily="34" charset="0"/>
                <a:cs typeface="Arial" panose="020B0604020202020204" pitchFamily="34" charset="0"/>
              </a:rPr>
              <a:t>OG der er en tydelig lægelig       angivelse i journalen af, at døden er forventet</a:t>
            </a:r>
          </a:p>
          <a:p>
            <a:pPr marL="1238400" lvl="5" indent="-324000"/>
            <a:r>
              <a:rPr lang="da-DK" sz="2400" dirty="0">
                <a:solidFill>
                  <a:srgbClr val="800000"/>
                </a:solidFill>
                <a:latin typeface="Arial" panose="020B0604020202020204" pitchFamily="34" charset="0"/>
                <a:cs typeface="Arial" panose="020B0604020202020204" pitchFamily="34" charset="0"/>
              </a:rPr>
              <a:t>(</a:t>
            </a:r>
            <a:r>
              <a:rPr lang="da-DK" sz="2400">
                <a:solidFill>
                  <a:srgbClr val="800000"/>
                </a:solidFill>
                <a:latin typeface="Arial" panose="020B0604020202020204" pitchFamily="34" charset="0"/>
                <a:cs typeface="Arial" panose="020B0604020202020204" pitchFamily="34" charset="0"/>
              </a:rPr>
              <a:t>Lægen bør altid skrive det direkte, hvis </a:t>
            </a:r>
            <a:r>
              <a:rPr lang="da-DK" sz="2400" dirty="0">
                <a:solidFill>
                  <a:srgbClr val="800000"/>
                </a:solidFill>
                <a:latin typeface="Arial" panose="020B0604020202020204" pitchFamily="34" charset="0"/>
                <a:cs typeface="Arial" panose="020B0604020202020204" pitchFamily="34" charset="0"/>
              </a:rPr>
              <a:t>genoplivning ikke skal foretages)</a:t>
            </a:r>
          </a:p>
        </p:txBody>
      </p:sp>
      <p:sp>
        <p:nvSpPr>
          <p:cNvPr id="2" name="Tekstfelt 1">
            <a:extLst>
              <a:ext uri="{FF2B5EF4-FFF2-40B4-BE49-F238E27FC236}">
                <a16:creationId xmlns:a16="http://schemas.microsoft.com/office/drawing/2014/main" id="{2CA193E2-8D7F-E365-42B4-C65235315926}"/>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7528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linjetegning&#10;&#10;Automatisk genereret beskrivelse">
            <a:extLst>
              <a:ext uri="{FF2B5EF4-FFF2-40B4-BE49-F238E27FC236}">
                <a16:creationId xmlns:a16="http://schemas.microsoft.com/office/drawing/2014/main" id="{D8172E75-3F86-4980-BCEE-E7E6C56830C5}"/>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r="18925" b="8070"/>
          <a:stretch/>
        </p:blipFill>
        <p:spPr>
          <a:xfrm rot="1280032">
            <a:off x="10004041" y="2947135"/>
            <a:ext cx="1272671" cy="2127184"/>
          </a:xfrm>
          <a:prstGeom prst="rect">
            <a:avLst/>
          </a:prstGeom>
        </p:spPr>
      </p:pic>
      <p:sp>
        <p:nvSpPr>
          <p:cNvPr id="5" name="Titel 2">
            <a:extLst>
              <a:ext uri="{FF2B5EF4-FFF2-40B4-BE49-F238E27FC236}">
                <a16:creationId xmlns:a16="http://schemas.microsoft.com/office/drawing/2014/main" id="{EAB6B8FB-AEEB-47BC-9EF3-A8EC51ECF000}"/>
              </a:ext>
            </a:extLst>
          </p:cNvPr>
          <p:cNvSpPr txBox="1">
            <a:spLocks/>
          </p:cNvSpPr>
          <p:nvPr/>
        </p:nvSpPr>
        <p:spPr>
          <a:xfrm>
            <a:off x="1665256" y="1444753"/>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Akut fravalg (2)</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874C19D3-A110-428B-A29F-053CCF8EDE6A}"/>
              </a:ext>
            </a:extLst>
          </p:cNvPr>
          <p:cNvSpPr txBox="1"/>
          <p:nvPr/>
        </p:nvSpPr>
        <p:spPr>
          <a:xfrm>
            <a:off x="1753395" y="2385631"/>
            <a:ext cx="8246104" cy="1210588"/>
          </a:xfrm>
          <a:prstGeom prst="rect">
            <a:avLst/>
          </a:prstGeom>
          <a:noFill/>
        </p:spPr>
        <p:txBody>
          <a:bodyPr wrap="square" lIns="0" tIns="0" rIns="0" bIns="0" rtlCol="0">
            <a:spAutoFit/>
          </a:bodyPr>
          <a:lstStyle/>
          <a:p>
            <a:pPr indent="-114309">
              <a:spcAft>
                <a:spcPts val="750"/>
              </a:spcAft>
            </a:pPr>
            <a:r>
              <a:rPr lang="da-DK" sz="2400" dirty="0">
                <a:solidFill>
                  <a:srgbClr val="800000"/>
                </a:solidFill>
                <a:latin typeface="Arial" panose="020B0604020202020204" pitchFamily="34" charset="0"/>
                <a:cs typeface="Arial" panose="020B0604020202020204" pitchFamily="34" charset="0"/>
              </a:rPr>
              <a:t>En læge fravælger genoplivning i situationen</a:t>
            </a:r>
          </a:p>
          <a:p>
            <a:pPr indent="-114309">
              <a:spcAft>
                <a:spcPts val="750"/>
              </a:spcAft>
            </a:pPr>
            <a:r>
              <a:rPr lang="da-DK" sz="2400" dirty="0">
                <a:solidFill>
                  <a:srgbClr val="800000"/>
                </a:solidFill>
                <a:latin typeface="Arial" panose="020B0604020202020204" pitchFamily="34" charset="0"/>
                <a:cs typeface="Arial" panose="020B0604020202020204" pitchFamily="34" charset="0"/>
              </a:rPr>
              <a:t>Det må gerne ske telefonisk, men skal efterfølgende følges op af et notat i journalen</a:t>
            </a:r>
          </a:p>
        </p:txBody>
      </p:sp>
      <p:sp>
        <p:nvSpPr>
          <p:cNvPr id="2" name="Tekstfelt 1">
            <a:extLst>
              <a:ext uri="{FF2B5EF4-FFF2-40B4-BE49-F238E27FC236}">
                <a16:creationId xmlns:a16="http://schemas.microsoft.com/office/drawing/2014/main" id="{B4C566A8-D0B3-70AF-BE04-E7B7A7FAC605}"/>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421720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A01EC9B-8316-4F3A-B464-ABBA08ACBDA5}"/>
              </a:ext>
            </a:extLst>
          </p:cNvPr>
          <p:cNvPicPr>
            <a:picLocks noChangeAspect="1"/>
          </p:cNvPicPr>
          <p:nvPr/>
        </p:nvPicPr>
        <p:blipFill rotWithShape="1">
          <a:blip r:embed="rId3">
            <a:extLst>
              <a:ext uri="{28A0092B-C50C-407E-A947-70E740481C1C}">
                <a14:useLocalDpi xmlns:a14="http://schemas.microsoft.com/office/drawing/2010/main" val="0"/>
              </a:ext>
            </a:extLst>
          </a:blip>
          <a:srcRect t="24479" r="2212" b="3450"/>
          <a:stretch/>
        </p:blipFill>
        <p:spPr>
          <a:xfrm rot="20078505">
            <a:off x="-71403" y="3800470"/>
            <a:ext cx="1719398" cy="1843238"/>
          </a:xfrm>
          <a:prstGeom prst="rect">
            <a:avLst/>
          </a:prstGeom>
        </p:spPr>
      </p:pic>
      <p:sp>
        <p:nvSpPr>
          <p:cNvPr id="5" name="Titel 2">
            <a:extLst>
              <a:ext uri="{FF2B5EF4-FFF2-40B4-BE49-F238E27FC236}">
                <a16:creationId xmlns:a16="http://schemas.microsoft.com/office/drawing/2014/main" id="{E4EB379B-E7C8-4AC5-91FF-5E64B10D3DE9}"/>
              </a:ext>
            </a:extLst>
          </p:cNvPr>
          <p:cNvSpPr txBox="1">
            <a:spLocks/>
          </p:cNvSpPr>
          <p:nvPr/>
        </p:nvSpPr>
        <p:spPr>
          <a:xfrm>
            <a:off x="1655933" y="976822"/>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Fravalg i god </a:t>
            </a:r>
            <a:r>
              <a:rPr lang="da-DK" sz="3200">
                <a:solidFill>
                  <a:srgbClr val="CC3300"/>
                </a:solidFill>
                <a:latin typeface="Arial Black" panose="020B0A04020102020204" pitchFamily="34" charset="0"/>
              </a:rPr>
              <a:t>tid – borgeren fravælger (</a:t>
            </a:r>
            <a:r>
              <a:rPr lang="da-DK" sz="3200" dirty="0">
                <a:solidFill>
                  <a:srgbClr val="CC3300"/>
                </a:solidFill>
                <a:latin typeface="Arial Black" panose="020B0A04020102020204" pitchFamily="34" charset="0"/>
              </a:rPr>
              <a:t>1)</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6D3F2EB2-87EF-487F-904C-DC7564F51D91}"/>
              </a:ext>
            </a:extLst>
          </p:cNvPr>
          <p:cNvSpPr txBox="1"/>
          <p:nvPr/>
        </p:nvSpPr>
        <p:spPr>
          <a:xfrm>
            <a:off x="1627934" y="1752954"/>
            <a:ext cx="9183147" cy="3836948"/>
          </a:xfrm>
          <a:prstGeom prst="rect">
            <a:avLst/>
          </a:prstGeom>
          <a:noFill/>
        </p:spPr>
        <p:txBody>
          <a:bodyPr wrap="square" lIns="0" tIns="0" rIns="0" bIns="0" rtlCol="0">
            <a:spAutoFit/>
          </a:bodyPr>
          <a:lstStyle/>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Borgeren </a:t>
            </a: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kan</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 i en aktuel sygdomssituation – jf. selvbestemmelsesretten - fravælge genoplivningsforsøg </a:t>
            </a:r>
          </a:p>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En læge skal vurdere, om borgeren er habil og forstår omfanget af sin beslutning – og om fravalget skyldes forhold, der kan afhjælpes</a:t>
            </a:r>
          </a:p>
          <a:p>
            <a:pPr marL="571500" indent="-342900">
              <a:spcAft>
                <a:spcPts val="1000"/>
              </a:spcAft>
              <a:buFont typeface="Arial" panose="020B0604020202020204" pitchFamily="34" charset="0"/>
              <a:buChar char="•"/>
            </a:pP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Fravalget gælder, når lægen har gjort opmærksom på det – men det skal altid dokumenteres i journalen </a:t>
            </a:r>
          </a:p>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Borgeren kan altid selv ændre sin beslutning</a:t>
            </a:r>
          </a:p>
          <a:p>
            <a:pPr marL="571500" indent="-342900">
              <a:spcAft>
                <a:spcPts val="1000"/>
              </a:spcAft>
              <a:buFont typeface="Arial" panose="020B0604020202020204" pitchFamily="34" charset="0"/>
              <a:buChar char="•"/>
            </a:pPr>
            <a:r>
              <a:rPr lang="da-DK" sz="2400" dirty="0">
                <a:solidFill>
                  <a:srgbClr val="800000"/>
                </a:solidFill>
                <a:latin typeface="Arial" panose="020B0604020202020204" pitchFamily="34" charset="0"/>
                <a:cs typeface="Arial" panose="020B0604020202020204" pitchFamily="34" charset="0"/>
              </a:rPr>
              <a:t>Almen alderdomssvækkelse er ikke en aktuel sygdomssituation</a:t>
            </a:r>
          </a:p>
        </p:txBody>
      </p:sp>
      <p:sp>
        <p:nvSpPr>
          <p:cNvPr id="2" name="Tekstfelt 1">
            <a:extLst>
              <a:ext uri="{FF2B5EF4-FFF2-40B4-BE49-F238E27FC236}">
                <a16:creationId xmlns:a16="http://schemas.microsoft.com/office/drawing/2014/main" id="{3E169845-50C0-B9AD-F2E4-A9562B039510}"/>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545725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linjetegning&#10;&#10;Automatisk genereret beskrivelse">
            <a:extLst>
              <a:ext uri="{FF2B5EF4-FFF2-40B4-BE49-F238E27FC236}">
                <a16:creationId xmlns:a16="http://schemas.microsoft.com/office/drawing/2014/main" id="{D8172E75-3F86-4980-BCEE-E7E6C56830C5}"/>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r="18925" b="8070"/>
          <a:stretch/>
        </p:blipFill>
        <p:spPr>
          <a:xfrm rot="1593875">
            <a:off x="10832081" y="2463828"/>
            <a:ext cx="1272671" cy="2127184"/>
          </a:xfrm>
          <a:prstGeom prst="rect">
            <a:avLst/>
          </a:prstGeom>
        </p:spPr>
      </p:pic>
      <p:sp>
        <p:nvSpPr>
          <p:cNvPr id="8" name="Titel 2">
            <a:extLst>
              <a:ext uri="{FF2B5EF4-FFF2-40B4-BE49-F238E27FC236}">
                <a16:creationId xmlns:a16="http://schemas.microsoft.com/office/drawing/2014/main" id="{4408F2F6-8EA7-486C-A102-F59294197874}"/>
              </a:ext>
            </a:extLst>
          </p:cNvPr>
          <p:cNvSpPr txBox="1">
            <a:spLocks/>
          </p:cNvSpPr>
          <p:nvPr/>
        </p:nvSpPr>
        <p:spPr>
          <a:xfrm>
            <a:off x="1640467" y="945123"/>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Fravalg i god </a:t>
            </a:r>
            <a:r>
              <a:rPr lang="da-DK" sz="3200">
                <a:solidFill>
                  <a:srgbClr val="CC3300"/>
                </a:solidFill>
                <a:latin typeface="Arial Black" panose="020B0A04020102020204" pitchFamily="34" charset="0"/>
              </a:rPr>
              <a:t>tid – lægen fravælger (</a:t>
            </a:r>
            <a:r>
              <a:rPr lang="da-DK" sz="3200" dirty="0">
                <a:solidFill>
                  <a:srgbClr val="CC3300"/>
                </a:solidFill>
                <a:latin typeface="Arial Black" panose="020B0A04020102020204" pitchFamily="34" charset="0"/>
              </a:rPr>
              <a:t>2)</a:t>
            </a:r>
            <a:endParaRPr lang="da-DK" sz="2400" dirty="0">
              <a:solidFill>
                <a:srgbClr val="CC3300"/>
              </a:solidFill>
              <a:latin typeface="Arial Black" panose="020B0A04020102020204" pitchFamily="34" charset="0"/>
            </a:endParaRPr>
          </a:p>
        </p:txBody>
      </p:sp>
      <p:sp>
        <p:nvSpPr>
          <p:cNvPr id="9" name="Tekstfelt 8">
            <a:extLst>
              <a:ext uri="{FF2B5EF4-FFF2-40B4-BE49-F238E27FC236}">
                <a16:creationId xmlns:a16="http://schemas.microsoft.com/office/drawing/2014/main" id="{3BCCE98B-DD36-407D-9606-E345DE9B6112}"/>
              </a:ext>
            </a:extLst>
          </p:cNvPr>
          <p:cNvSpPr txBox="1"/>
          <p:nvPr/>
        </p:nvSpPr>
        <p:spPr>
          <a:xfrm>
            <a:off x="1546654" y="1789255"/>
            <a:ext cx="8246104" cy="3836948"/>
          </a:xfrm>
          <a:prstGeom prst="rect">
            <a:avLst/>
          </a:prstGeom>
          <a:noFill/>
        </p:spPr>
        <p:txBody>
          <a:bodyPr wrap="square" lIns="0" tIns="0" rIns="0" bIns="0" rtlCol="0">
            <a:spAutoFit/>
          </a:bodyPr>
          <a:lstStyle/>
          <a:p>
            <a:pPr marL="571500" indent="-342900">
              <a:spcAft>
                <a:spcPts val="1000"/>
              </a:spcAft>
              <a:buFont typeface="Arial" panose="020B0604020202020204" pitchFamily="34" charset="0"/>
              <a:buChar char="•"/>
            </a:pP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Borgeren er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alvorligt syg eller døende, og en læge vurderer, at genoplivningsforsøg ved hjertestop vil være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udsigtsløst </a:t>
            </a:r>
          </a:p>
          <a:p>
            <a:pPr marL="571500" indent="-342900">
              <a:spcAft>
                <a:spcPts val="1000"/>
              </a:spcAft>
              <a:buFont typeface="Arial" panose="020B0604020202020204" pitchFamily="34" charset="0"/>
              <a:buChar char="•"/>
            </a:pP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Gælder </a:t>
            </a: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også </a:t>
            </a: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ved alderdomssvækkelse</a:t>
            </a:r>
          </a:p>
          <a:p>
            <a:pPr marL="571500" indent="-342900">
              <a:spcAft>
                <a:spcPts val="1000"/>
              </a:spcAft>
              <a:buFont typeface="Arial" panose="020B0604020202020204" pitchFamily="34" charset="0"/>
              <a:buChar char="•"/>
            </a:pP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Borgeren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(og evt. de pårørende) skal informeres og høres, men det er lægen, der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træffer afgørelsen</a:t>
            </a:r>
          </a:p>
          <a:p>
            <a:pPr marL="571500" indent="-342900">
              <a:spcAft>
                <a:spcPts val="1000"/>
              </a:spcAft>
              <a:buFont typeface="Arial" panose="020B0604020202020204" pitchFamily="34" charset="0"/>
              <a:buChar char="•"/>
            </a:pP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Gælder, når det er meddelt af lægen, men skal noteres i journalen</a:t>
            </a:r>
          </a:p>
          <a:p>
            <a:pPr marL="571500" indent="-342900">
              <a:spcAft>
                <a:spcPts val="1000"/>
              </a:spcAft>
              <a:buFont typeface="Arial" panose="020B0604020202020204" pitchFamily="34" charset="0"/>
              <a:buChar char="•"/>
            </a:pP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Beslutningen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kan kun ændres af en læge</a:t>
            </a:r>
            <a:endParaRPr lang="da-DK" sz="2400" dirty="0">
              <a:solidFill>
                <a:srgbClr val="800000"/>
              </a:solidFill>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BB806C6C-AD50-0F59-26C5-C09AC38BA6F5}"/>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141435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35D8A1-06E1-4BD0-ABA9-D786D50764F4}"/>
              </a:ext>
            </a:extLst>
          </p:cNvPr>
          <p:cNvSpPr txBox="1"/>
          <p:nvPr/>
        </p:nvSpPr>
        <p:spPr>
          <a:xfrm>
            <a:off x="7059317" y="1667891"/>
            <a:ext cx="3595265" cy="3108543"/>
          </a:xfrm>
          <a:prstGeom prst="rect">
            <a:avLst/>
          </a:prstGeom>
          <a:noFill/>
        </p:spPr>
        <p:txBody>
          <a:bodyPr wrap="square" rtlCol="0">
            <a:spAutoFit/>
          </a:bodyPr>
          <a:lstStyle/>
          <a:p>
            <a:pPr algn="ctr"/>
            <a:r>
              <a:rPr lang="da-DK" sz="2800" b="1" dirty="0">
                <a:solidFill>
                  <a:srgbClr val="800000"/>
                </a:solidFill>
                <a:latin typeface="Arial" panose="020B0604020202020204" pitchFamily="34" charset="0"/>
                <a:cs typeface="Arial" panose="020B0604020202020204" pitchFamily="34" charset="0"/>
              </a:rPr>
              <a:t>Lad være med at spørge, hvad borgerens ønske er, hvis der allerede er </a:t>
            </a:r>
            <a:r>
              <a:rPr lang="da-DK" sz="2800" b="1">
                <a:solidFill>
                  <a:srgbClr val="800000"/>
                </a:solidFill>
                <a:latin typeface="Arial" panose="020B0604020202020204" pitchFamily="34" charset="0"/>
                <a:cs typeface="Arial" panose="020B0604020202020204" pitchFamily="34" charset="0"/>
              </a:rPr>
              <a:t>taget en sundhedsfaglig </a:t>
            </a:r>
            <a:r>
              <a:rPr lang="da-DK" sz="2800" b="1" dirty="0">
                <a:solidFill>
                  <a:srgbClr val="800000"/>
                </a:solidFill>
                <a:latin typeface="Arial" panose="020B0604020202020204" pitchFamily="34" charset="0"/>
                <a:cs typeface="Arial" panose="020B0604020202020204" pitchFamily="34" charset="0"/>
              </a:rPr>
              <a:t>beslutning...</a:t>
            </a:r>
            <a:endParaRPr lang="da-DK" sz="2800" dirty="0">
              <a:solidFill>
                <a:srgbClr val="800000"/>
              </a:solidFill>
            </a:endParaRPr>
          </a:p>
        </p:txBody>
      </p:sp>
      <p:pic>
        <p:nvPicPr>
          <p:cNvPr id="3" name="Billede 2" descr="Et billede, der indeholder tekst, linjetegning&#10;&#10;Automatisk genereret beskrivelse">
            <a:extLst>
              <a:ext uri="{FF2B5EF4-FFF2-40B4-BE49-F238E27FC236}">
                <a16:creationId xmlns:a16="http://schemas.microsoft.com/office/drawing/2014/main" id="{655DE30B-B5B5-321D-D0E7-0E5A54ABF375}"/>
              </a:ext>
            </a:extLst>
          </p:cNvPr>
          <p:cNvPicPr>
            <a:picLocks noChangeAspect="1"/>
          </p:cNvPicPr>
          <p:nvPr/>
        </p:nvPicPr>
        <p:blipFill rotWithShape="1">
          <a:blip r:embed="rId3">
            <a:extLst>
              <a:ext uri="{28A0092B-C50C-407E-A947-70E740481C1C}">
                <a14:useLocalDpi xmlns:a14="http://schemas.microsoft.com/office/drawing/2010/main" val="0"/>
              </a:ext>
            </a:extLst>
          </a:blip>
          <a:srcRect l="-992" t="21333"/>
          <a:stretch/>
        </p:blipFill>
        <p:spPr>
          <a:xfrm>
            <a:off x="1537418" y="680720"/>
            <a:ext cx="4549132" cy="4602480"/>
          </a:xfrm>
          <a:prstGeom prst="rect">
            <a:avLst/>
          </a:prstGeom>
        </p:spPr>
      </p:pic>
    </p:spTree>
    <p:extLst>
      <p:ext uri="{BB962C8B-B14F-4D97-AF65-F5344CB8AC3E}">
        <p14:creationId xmlns:p14="http://schemas.microsoft.com/office/powerpoint/2010/main" val="291370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C97A2A3-89BC-5929-8CC7-513F04175E77}"/>
              </a:ext>
            </a:extLst>
          </p:cNvPr>
          <p:cNvSpPr txBox="1"/>
          <p:nvPr/>
        </p:nvSpPr>
        <p:spPr>
          <a:xfrm>
            <a:off x="1716274" y="418128"/>
            <a:ext cx="7503926" cy="1384995"/>
          </a:xfrm>
          <a:prstGeom prst="rect">
            <a:avLst/>
          </a:prstGeom>
          <a:noFill/>
        </p:spPr>
        <p:txBody>
          <a:bodyPr wrap="square" rtlCol="0">
            <a:spAutoFit/>
          </a:bodyPr>
          <a:lstStyle/>
          <a:p>
            <a:r>
              <a:rPr lang="da-DK" sz="2800">
                <a:solidFill>
                  <a:srgbClr val="CC3300"/>
                </a:solidFill>
                <a:latin typeface="Arial Black" panose="020B0A04020102020204" pitchFamily="34" charset="0"/>
              </a:rPr>
              <a:t>Præsentation</a:t>
            </a:r>
          </a:p>
          <a:p>
            <a:endParaRPr lang="da-DK" sz="2800">
              <a:solidFill>
                <a:srgbClr val="CC3300"/>
              </a:solidFill>
              <a:latin typeface="Arial Black" panose="020B0A04020102020204" pitchFamily="34" charset="0"/>
            </a:endParaRPr>
          </a:p>
          <a:p>
            <a:pPr lvl="1"/>
            <a:r>
              <a:rPr lang="da-DK" sz="2800">
                <a:solidFill>
                  <a:srgbClr val="CC3300"/>
                </a:solidFill>
                <a:latin typeface="Arial Black" panose="020B0A04020102020204" pitchFamily="34" charset="0"/>
              </a:rPr>
              <a:t>		</a:t>
            </a:r>
            <a:endParaRPr lang="da-DK" sz="2800" dirty="0">
              <a:solidFill>
                <a:srgbClr val="CC3300"/>
              </a:solidFill>
              <a:latin typeface="Arial Black" panose="020B0A04020102020204" pitchFamily="34" charset="0"/>
            </a:endParaRPr>
          </a:p>
        </p:txBody>
      </p:sp>
      <p:pic>
        <p:nvPicPr>
          <p:cNvPr id="13" name="Billede 12">
            <a:extLst>
              <a:ext uri="{FF2B5EF4-FFF2-40B4-BE49-F238E27FC236}">
                <a16:creationId xmlns:a16="http://schemas.microsoft.com/office/drawing/2014/main" id="{06E620BD-54E2-732C-5869-E570FF79D46B}"/>
              </a:ext>
            </a:extLst>
          </p:cNvPr>
          <p:cNvPicPr>
            <a:picLocks noChangeAspect="1"/>
          </p:cNvPicPr>
          <p:nvPr/>
        </p:nvPicPr>
        <p:blipFill>
          <a:blip r:embed="rId3"/>
          <a:stretch>
            <a:fillRect/>
          </a:stretch>
        </p:blipFill>
        <p:spPr>
          <a:xfrm>
            <a:off x="1056316" y="1637695"/>
            <a:ext cx="2880608" cy="3582607"/>
          </a:xfrm>
          <a:prstGeom prst="rect">
            <a:avLst/>
          </a:prstGeom>
        </p:spPr>
      </p:pic>
      <p:pic>
        <p:nvPicPr>
          <p:cNvPr id="2050" name="E57DD5AA-8EAC-44A2-9CA3-EFD7A4F33428" descr="IMG_7506.jpg">
            <a:extLst>
              <a:ext uri="{FF2B5EF4-FFF2-40B4-BE49-F238E27FC236}">
                <a16:creationId xmlns:a16="http://schemas.microsoft.com/office/drawing/2014/main" id="{77616BB5-951C-9619-B598-5BF4582D1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967" y="1637696"/>
            <a:ext cx="6836734" cy="358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19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E825AEAF-FE48-4D34-9045-5F9E5E7BA4B3}"/>
              </a:ext>
            </a:extLst>
          </p:cNvPr>
          <p:cNvSpPr txBox="1">
            <a:spLocks/>
          </p:cNvSpPr>
          <p:nvPr/>
        </p:nvSpPr>
        <p:spPr>
          <a:xfrm>
            <a:off x="1571538" y="1177937"/>
            <a:ext cx="10620462"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Fravalg ‘i fredstid’ </a:t>
            </a:r>
          </a:p>
          <a:p>
            <a:r>
              <a:rPr lang="da-DK" sz="3200" dirty="0">
                <a:solidFill>
                  <a:srgbClr val="CC3300"/>
                </a:solidFill>
                <a:latin typeface="Arial Black" panose="020B0A04020102020204" pitchFamily="34" charset="0"/>
              </a:rPr>
              <a:t>	- det tværfaglige samarbejde?</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BA3BF256-12DE-4B58-A925-A2D249CA3F75}"/>
              </a:ext>
            </a:extLst>
          </p:cNvPr>
          <p:cNvSpPr txBox="1"/>
          <p:nvPr/>
        </p:nvSpPr>
        <p:spPr>
          <a:xfrm>
            <a:off x="1394641" y="2092776"/>
            <a:ext cx="8810985" cy="3580467"/>
          </a:xfrm>
          <a:prstGeom prst="rect">
            <a:avLst/>
          </a:prstGeom>
          <a:noFill/>
        </p:spPr>
        <p:txBody>
          <a:bodyPr wrap="square" lIns="0" tIns="0" rIns="0" bIns="0" rtlCol="0">
            <a:spAutoFit/>
          </a:bodyPr>
          <a:lstStyle/>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Plejepersonalet, som kender </a:t>
            </a:r>
            <a:r>
              <a:rPr lang="da-DK" sz="2400" dirty="0" err="1">
                <a:solidFill>
                  <a:srgbClr val="800000"/>
                </a:solidFill>
                <a:effectLst/>
                <a:latin typeface="Arial" panose="020B0604020202020204" pitchFamily="34" charset="0"/>
                <a:ea typeface="Calibri" panose="020F0502020204030204" pitchFamily="34" charset="0"/>
                <a:cs typeface="Arial" panose="020B0604020202020204" pitchFamily="34" charset="0"/>
              </a:rPr>
              <a:t>borgern</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 kan - på baggrund af samtaler med borgeren og kendskab til borgerens tilstand - anmode lægen om stillingtagen til et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fravalg af genoplivningsforsøg og af anden livsgforlængende behandling –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lægens involvering er jo nødvendig</a:t>
            </a:r>
          </a:p>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Lægen skal altid informere plejepersonalet om beslutningen om, at genoplivning ikke skal påbegyndes</a:t>
            </a:r>
          </a:p>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Dette kan gøres mundtligt, men skal følges op af en skriftlig korrespondance</a:t>
            </a:r>
          </a:p>
        </p:txBody>
      </p:sp>
      <p:pic>
        <p:nvPicPr>
          <p:cNvPr id="9" name="Billede 8">
            <a:extLst>
              <a:ext uri="{FF2B5EF4-FFF2-40B4-BE49-F238E27FC236}">
                <a16:creationId xmlns:a16="http://schemas.microsoft.com/office/drawing/2014/main" id="{6D1B61E7-CC04-38FF-E9E4-EBEB9A106B7C}"/>
              </a:ext>
            </a:extLst>
          </p:cNvPr>
          <p:cNvPicPr>
            <a:picLocks noChangeAspect="1"/>
          </p:cNvPicPr>
          <p:nvPr/>
        </p:nvPicPr>
        <p:blipFill rotWithShape="1">
          <a:blip r:embed="rId3">
            <a:extLst>
              <a:ext uri="{28A0092B-C50C-407E-A947-70E740481C1C}">
                <a14:useLocalDpi xmlns:a14="http://schemas.microsoft.com/office/drawing/2010/main" val="0"/>
              </a:ext>
            </a:extLst>
          </a:blip>
          <a:srcRect l="6749" t="21185" r="1090" b="3703"/>
          <a:stretch/>
        </p:blipFill>
        <p:spPr>
          <a:xfrm rot="1500528">
            <a:off x="9679478" y="539723"/>
            <a:ext cx="2339678" cy="1336582"/>
          </a:xfrm>
          <a:prstGeom prst="rect">
            <a:avLst/>
          </a:prstGeom>
        </p:spPr>
      </p:pic>
      <p:sp>
        <p:nvSpPr>
          <p:cNvPr id="3" name="Tekstfelt 2">
            <a:extLst>
              <a:ext uri="{FF2B5EF4-FFF2-40B4-BE49-F238E27FC236}">
                <a16:creationId xmlns:a16="http://schemas.microsoft.com/office/drawing/2014/main" id="{BC6A37F3-CF48-23DF-FB21-1554ED79848A}"/>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373680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A01EC9B-8316-4F3A-B464-ABBA08ACBDA5}"/>
              </a:ext>
            </a:extLst>
          </p:cNvPr>
          <p:cNvPicPr>
            <a:picLocks noChangeAspect="1"/>
          </p:cNvPicPr>
          <p:nvPr/>
        </p:nvPicPr>
        <p:blipFill rotWithShape="1">
          <a:blip r:embed="rId3">
            <a:extLst>
              <a:ext uri="{28A0092B-C50C-407E-A947-70E740481C1C}">
                <a14:useLocalDpi xmlns:a14="http://schemas.microsoft.com/office/drawing/2010/main" val="0"/>
              </a:ext>
            </a:extLst>
          </a:blip>
          <a:srcRect t="24479" r="2212" b="3450"/>
          <a:stretch/>
        </p:blipFill>
        <p:spPr>
          <a:xfrm rot="1103365">
            <a:off x="8130076" y="111854"/>
            <a:ext cx="1719398" cy="1843238"/>
          </a:xfrm>
          <a:prstGeom prst="rect">
            <a:avLst/>
          </a:prstGeom>
        </p:spPr>
      </p:pic>
      <p:sp>
        <p:nvSpPr>
          <p:cNvPr id="5" name="Titel 2">
            <a:extLst>
              <a:ext uri="{FF2B5EF4-FFF2-40B4-BE49-F238E27FC236}">
                <a16:creationId xmlns:a16="http://schemas.microsoft.com/office/drawing/2014/main" id="{E825AEAF-FE48-4D34-9045-5F9E5E7BA4B3}"/>
              </a:ext>
            </a:extLst>
          </p:cNvPr>
          <p:cNvSpPr txBox="1">
            <a:spLocks/>
          </p:cNvSpPr>
          <p:nvPr/>
        </p:nvSpPr>
        <p:spPr>
          <a:xfrm>
            <a:off x="1627934" y="1275891"/>
            <a:ext cx="10620462"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Sektorskift</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BA3BF256-12DE-4B58-A925-A2D249CA3F75}"/>
              </a:ext>
            </a:extLst>
          </p:cNvPr>
          <p:cNvSpPr txBox="1"/>
          <p:nvPr/>
        </p:nvSpPr>
        <p:spPr>
          <a:xfrm>
            <a:off x="1542366" y="2179242"/>
            <a:ext cx="8940914" cy="2472472"/>
          </a:xfrm>
          <a:prstGeom prst="rect">
            <a:avLst/>
          </a:prstGeom>
          <a:noFill/>
        </p:spPr>
        <p:txBody>
          <a:bodyPr wrap="square" lIns="0" tIns="0" rIns="0" bIns="0" rtlCol="0">
            <a:spAutoFit/>
          </a:bodyPr>
          <a:lstStyle/>
          <a:p>
            <a:pPr marL="571500" indent="-342900">
              <a:spcAft>
                <a:spcPts val="1000"/>
              </a:spcAft>
              <a:buFont typeface="Arial" panose="020B0604020202020204" pitchFamily="34" charset="0"/>
              <a:buChar char="•"/>
            </a:pP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Beslutningen om fravalg af genoplivning gælder også ved og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efter sektorskift</a:t>
            </a:r>
          </a:p>
          <a:p>
            <a:pPr marL="571500" indent="-342900">
              <a:spcAft>
                <a:spcPts val="1000"/>
              </a:spcAft>
              <a:buFont typeface="Arial" panose="020B0604020202020204" pitchFamily="34" charset="0"/>
              <a:buChar char="•"/>
            </a:pP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Beslutningen </a:t>
            </a: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skal formidles i indlæggelses- og udskrivnings-notater </a:t>
            </a:r>
          </a:p>
          <a:p>
            <a:pPr marL="228600">
              <a:spcAft>
                <a:spcPts val="1000"/>
              </a:spcAft>
            </a:pP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	– og mundtligt, hvis der er tvivl om, at det skriftlige </a:t>
            </a: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når frem 		i tide</a:t>
            </a:r>
            <a:endPar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FAC73476-CDD2-B52D-B146-B51423305AB4}"/>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31210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A01EC9B-8316-4F3A-B464-ABBA08ACBDA5}"/>
              </a:ext>
            </a:extLst>
          </p:cNvPr>
          <p:cNvPicPr>
            <a:picLocks noChangeAspect="1"/>
          </p:cNvPicPr>
          <p:nvPr/>
        </p:nvPicPr>
        <p:blipFill rotWithShape="1">
          <a:blip r:embed="rId3">
            <a:extLst>
              <a:ext uri="{28A0092B-C50C-407E-A947-70E740481C1C}">
                <a14:useLocalDpi xmlns:a14="http://schemas.microsoft.com/office/drawing/2010/main" val="0"/>
              </a:ext>
            </a:extLst>
          </a:blip>
          <a:srcRect t="24479" r="2212" b="3450"/>
          <a:stretch/>
        </p:blipFill>
        <p:spPr>
          <a:xfrm rot="1103365">
            <a:off x="9910797" y="1199508"/>
            <a:ext cx="1719398" cy="1843238"/>
          </a:xfrm>
          <a:prstGeom prst="rect">
            <a:avLst/>
          </a:prstGeom>
        </p:spPr>
      </p:pic>
      <p:sp>
        <p:nvSpPr>
          <p:cNvPr id="5" name="Titel 2">
            <a:extLst>
              <a:ext uri="{FF2B5EF4-FFF2-40B4-BE49-F238E27FC236}">
                <a16:creationId xmlns:a16="http://schemas.microsoft.com/office/drawing/2014/main" id="{7F2DA350-87BA-494E-9948-1DEB615F82FA}"/>
              </a:ext>
            </a:extLst>
          </p:cNvPr>
          <p:cNvSpPr txBox="1">
            <a:spLocks/>
          </p:cNvSpPr>
          <p:nvPr/>
        </p:nvSpPr>
        <p:spPr>
          <a:xfrm>
            <a:off x="1627934" y="967968"/>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C3300"/>
                </a:solidFill>
                <a:latin typeface="Arial Black" panose="020B0A04020102020204" pitchFamily="34" charset="0"/>
              </a:rPr>
              <a:t>Fravalg i </a:t>
            </a:r>
            <a:r>
              <a:rPr lang="da-DK" sz="3200">
                <a:solidFill>
                  <a:srgbClr val="CC3300"/>
                </a:solidFill>
                <a:latin typeface="Arial Black" panose="020B0A04020102020204" pitchFamily="34" charset="0"/>
              </a:rPr>
              <a:t>god tid </a:t>
            </a:r>
          </a:p>
          <a:p>
            <a:r>
              <a:rPr lang="da-DK" sz="3200">
                <a:solidFill>
                  <a:srgbClr val="CC3300"/>
                </a:solidFill>
                <a:latin typeface="Arial Black" panose="020B0A04020102020204" pitchFamily="34" charset="0"/>
              </a:rPr>
              <a:t>- behandlingstestamente </a:t>
            </a:r>
            <a:r>
              <a:rPr lang="da-DK" sz="3200" dirty="0">
                <a:solidFill>
                  <a:srgbClr val="CC3300"/>
                </a:solidFill>
                <a:latin typeface="Arial Black" panose="020B0A04020102020204" pitchFamily="34" charset="0"/>
              </a:rPr>
              <a:t>(3)</a:t>
            </a:r>
            <a:endParaRPr lang="da-DK" sz="2400" dirty="0">
              <a:solidFill>
                <a:srgbClr val="CC3300"/>
              </a:solidFill>
              <a:latin typeface="Arial Black" panose="020B0A04020102020204" pitchFamily="34" charset="0"/>
            </a:endParaRPr>
          </a:p>
        </p:txBody>
      </p:sp>
      <p:sp>
        <p:nvSpPr>
          <p:cNvPr id="6" name="Tekstfelt 5">
            <a:extLst>
              <a:ext uri="{FF2B5EF4-FFF2-40B4-BE49-F238E27FC236}">
                <a16:creationId xmlns:a16="http://schemas.microsoft.com/office/drawing/2014/main" id="{3B35474D-152D-4795-B868-E0E133A467D5}"/>
              </a:ext>
            </a:extLst>
          </p:cNvPr>
          <p:cNvSpPr txBox="1"/>
          <p:nvPr/>
        </p:nvSpPr>
        <p:spPr>
          <a:xfrm>
            <a:off x="1522891" y="1990782"/>
            <a:ext cx="8246104" cy="4206280"/>
          </a:xfrm>
          <a:prstGeom prst="rect">
            <a:avLst/>
          </a:prstGeom>
          <a:noFill/>
        </p:spPr>
        <p:txBody>
          <a:bodyPr wrap="square" lIns="0" tIns="0" rIns="0" bIns="0" rtlCol="0">
            <a:spAutoFit/>
          </a:bodyPr>
          <a:lstStyle/>
          <a:p>
            <a:pPr marL="571500" indent="-342900">
              <a:spcAft>
                <a:spcPts val="1000"/>
              </a:spcAft>
              <a:buFont typeface="Arial" panose="020B0604020202020204" pitchFamily="34" charset="0"/>
              <a:buChar char="•"/>
            </a:pP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Borgeren</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har udfærdiget behandlingstestamente, hvor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genoplivningsforsøg – og eventuelt anden livsforlængende behandling - er fravalgt</a:t>
            </a:r>
          </a:p>
          <a:p>
            <a:pPr marL="571500" indent="-342900">
              <a:spcAft>
                <a:spcPts val="1000"/>
              </a:spcAft>
              <a:buFont typeface="Arial" panose="020B0604020202020204" pitchFamily="34" charset="0"/>
              <a:buChar char="•"/>
            </a:pP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Testamentet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træder først i kraft, når en læge har vurderet,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at borgeren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er varigt inhabil, og har skrevet i journalen, at der ikke skal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forsøges genoplivning</a:t>
            </a:r>
          </a:p>
          <a:p>
            <a:pPr marL="1028700" lvl="1" indent="-342900">
              <a:spcAft>
                <a:spcPts val="1000"/>
              </a:spcAft>
              <a:buFont typeface="Arial" panose="020B0604020202020204" pitchFamily="34" charset="0"/>
              <a:buChar char="•"/>
            </a:pPr>
            <a:r>
              <a:rPr lang="da-DK" sz="2400">
                <a:solidFill>
                  <a:srgbClr val="800000"/>
                </a:solidFill>
                <a:effectLst/>
                <a:latin typeface="Arial Black" panose="020B0A04020102020204" pitchFamily="34" charset="0"/>
                <a:ea typeface="Calibri" panose="020F0502020204030204" pitchFamily="34" charset="0"/>
                <a:cs typeface="Arial" panose="020B0604020202020204" pitchFamily="34" charset="0"/>
              </a:rPr>
              <a:t>…så husk, at behandlingstestamentet INGEN funktion </a:t>
            </a:r>
            <a:r>
              <a:rPr lang="da-DK" sz="2400">
                <a:solidFill>
                  <a:srgbClr val="800000"/>
                </a:solidFill>
                <a:latin typeface="Arial Black" panose="020B0A04020102020204" pitchFamily="34" charset="0"/>
                <a:ea typeface="Calibri" panose="020F0502020204030204" pitchFamily="34" charset="0"/>
                <a:cs typeface="Arial" panose="020B0604020202020204" pitchFamily="34" charset="0"/>
              </a:rPr>
              <a:t>har </a:t>
            </a:r>
            <a:r>
              <a:rPr lang="da-DK" sz="2400">
                <a:solidFill>
                  <a:srgbClr val="800000"/>
                </a:solidFill>
                <a:effectLst/>
                <a:latin typeface="Arial Black" panose="020B0A04020102020204" pitchFamily="34" charset="0"/>
                <a:ea typeface="Calibri" panose="020F0502020204030204" pitchFamily="34" charset="0"/>
                <a:cs typeface="Arial" panose="020B0604020202020204" pitchFamily="34" charset="0"/>
              </a:rPr>
              <a:t>i akutte situationer</a:t>
            </a:r>
          </a:p>
          <a:p>
            <a:pPr marL="571500" indent="-342900">
              <a:spcAft>
                <a:spcPts val="1000"/>
              </a:spcAft>
              <a:buFont typeface="Arial" panose="020B0604020202020204" pitchFamily="34" charset="0"/>
              <a:buChar char="•"/>
            </a:pP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Behandlingstestamentet kan oprettes på Sundhed.dk</a:t>
            </a:r>
          </a:p>
          <a:p>
            <a:pPr marL="571500" indent="-342900">
              <a:spcAft>
                <a:spcPts val="1000"/>
              </a:spcAft>
              <a:buFont typeface="Arial" panose="020B0604020202020204" pitchFamily="34" charset="0"/>
              <a:buChar char="•"/>
            </a:pPr>
            <a:endParaRPr lang="da-DK" sz="2400" dirty="0">
              <a:solidFill>
                <a:srgbClr val="800000"/>
              </a:solidFill>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1B0E0113-E414-600E-929B-C14C275FF532}"/>
              </a:ext>
            </a:extLst>
          </p:cNvPr>
          <p:cNvSpPr txBox="1"/>
          <p:nvPr/>
        </p:nvSpPr>
        <p:spPr>
          <a:xfrm>
            <a:off x="1627934" y="2620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248577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linjetegning&#10;&#10;Automatisk genereret beskrivelse">
            <a:extLst>
              <a:ext uri="{FF2B5EF4-FFF2-40B4-BE49-F238E27FC236}">
                <a16:creationId xmlns:a16="http://schemas.microsoft.com/office/drawing/2014/main" id="{D8172E75-3F86-4980-BCEE-E7E6C56830C5}"/>
              </a:ext>
            </a:extLst>
          </p:cNvPr>
          <p:cNvPicPr>
            <a:picLocks noChangeAspect="1"/>
          </p:cNvPicPr>
          <p:nvPr/>
        </p:nvPicPr>
        <p:blipFill rotWithShape="1">
          <a:blip r:embed="rId3">
            <a:extLst>
              <a:ext uri="{28A0092B-C50C-407E-A947-70E740481C1C}">
                <a14:useLocalDpi xmlns:a14="http://schemas.microsoft.com/office/drawing/2010/main" val="0"/>
              </a:ext>
            </a:extLst>
          </a:blip>
          <a:srcRect t="15018" r="18925" b="8070"/>
          <a:stretch/>
        </p:blipFill>
        <p:spPr>
          <a:xfrm>
            <a:off x="82802" y="3638350"/>
            <a:ext cx="1272671" cy="2127184"/>
          </a:xfrm>
          <a:prstGeom prst="rect">
            <a:avLst/>
          </a:prstGeom>
        </p:spPr>
      </p:pic>
      <p:sp>
        <p:nvSpPr>
          <p:cNvPr id="5" name="Titel 2">
            <a:extLst>
              <a:ext uri="{FF2B5EF4-FFF2-40B4-BE49-F238E27FC236}">
                <a16:creationId xmlns:a16="http://schemas.microsoft.com/office/drawing/2014/main" id="{7F2DA350-87BA-494E-9948-1DEB615F82FA}"/>
              </a:ext>
            </a:extLst>
          </p:cNvPr>
          <p:cNvSpPr txBox="1">
            <a:spLocks/>
          </p:cNvSpPr>
          <p:nvPr/>
        </p:nvSpPr>
        <p:spPr>
          <a:xfrm>
            <a:off x="1726634" y="1185793"/>
            <a:ext cx="977407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solidFill>
                  <a:srgbClr val="C00000"/>
                </a:solidFill>
                <a:latin typeface="Arial Black" panose="020B0A04020102020204" pitchFamily="34" charset="0"/>
              </a:rPr>
              <a:t>OBS! OBS! OBS!</a:t>
            </a:r>
            <a:endParaRPr lang="da-DK" sz="2400" dirty="0">
              <a:solidFill>
                <a:srgbClr val="C00000"/>
              </a:solidFill>
              <a:latin typeface="Arial Black" panose="020B0A04020102020204" pitchFamily="34" charset="0"/>
            </a:endParaRPr>
          </a:p>
        </p:txBody>
      </p:sp>
      <p:sp>
        <p:nvSpPr>
          <p:cNvPr id="6" name="Tekstfelt 5">
            <a:extLst>
              <a:ext uri="{FF2B5EF4-FFF2-40B4-BE49-F238E27FC236}">
                <a16:creationId xmlns:a16="http://schemas.microsoft.com/office/drawing/2014/main" id="{3B35474D-152D-4795-B868-E0E133A467D5}"/>
              </a:ext>
            </a:extLst>
          </p:cNvPr>
          <p:cNvSpPr txBox="1"/>
          <p:nvPr/>
        </p:nvSpPr>
        <p:spPr>
          <a:xfrm>
            <a:off x="1732807" y="2097102"/>
            <a:ext cx="8246104" cy="2472472"/>
          </a:xfrm>
          <a:prstGeom prst="rect">
            <a:avLst/>
          </a:prstGeom>
          <a:noFill/>
        </p:spPr>
        <p:txBody>
          <a:bodyPr wrap="square" lIns="0" tIns="0" rIns="0" bIns="0" rtlCol="0">
            <a:spAutoFit/>
          </a:bodyPr>
          <a:lstStyle/>
          <a:p>
            <a:pPr marL="228600">
              <a:spcAft>
                <a:spcPts val="1000"/>
              </a:spcAft>
            </a:pPr>
            <a:r>
              <a:rPr lang="da-DK" sz="2400" dirty="0">
                <a:solidFill>
                  <a:srgbClr val="800000"/>
                </a:solidFill>
                <a:effectLst/>
                <a:latin typeface="Arial Black" panose="020B0A04020102020204" pitchFamily="34" charset="0"/>
                <a:ea typeface="Calibri" panose="020F0502020204030204" pitchFamily="34" charset="0"/>
                <a:cs typeface="Arial" panose="020B0604020202020204" pitchFamily="34" charset="0"/>
              </a:rPr>
              <a:t>…så husk, at behandlingstestamentet INGEN funktion </a:t>
            </a:r>
            <a:r>
              <a:rPr lang="da-DK" sz="2400" dirty="0">
                <a:solidFill>
                  <a:srgbClr val="800000"/>
                </a:solidFill>
                <a:latin typeface="Arial Black" panose="020B0A04020102020204" pitchFamily="34" charset="0"/>
                <a:ea typeface="Calibri" panose="020F0502020204030204" pitchFamily="34" charset="0"/>
                <a:cs typeface="Arial" panose="020B0604020202020204" pitchFamily="34" charset="0"/>
              </a:rPr>
              <a:t>har </a:t>
            </a:r>
            <a:r>
              <a:rPr lang="da-DK" sz="2400" dirty="0">
                <a:solidFill>
                  <a:srgbClr val="800000"/>
                </a:solidFill>
                <a:effectLst/>
                <a:latin typeface="Arial Black" panose="020B0A04020102020204" pitchFamily="34" charset="0"/>
                <a:ea typeface="Calibri" panose="020F0502020204030204" pitchFamily="34" charset="0"/>
                <a:cs typeface="Arial" panose="020B0604020202020204" pitchFamily="34" charset="0"/>
              </a:rPr>
              <a:t>i akutte situationer</a:t>
            </a:r>
          </a:p>
          <a:p>
            <a:pPr marL="228600">
              <a:spcAft>
                <a:spcPts val="1000"/>
              </a:spcAft>
            </a:pP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Testamentet </a:t>
            </a:r>
            <a:r>
              <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rPr>
              <a:t>træder først i kraft, når en læge har vurderet, at borgeren </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er </a:t>
            </a:r>
            <a:r>
              <a:rPr lang="da-DK" sz="2400" b="1">
                <a:solidFill>
                  <a:srgbClr val="800000"/>
                </a:solidFill>
                <a:effectLst/>
                <a:latin typeface="Arial" panose="020B0604020202020204" pitchFamily="34" charset="0"/>
                <a:ea typeface="Calibri" panose="020F0502020204030204" pitchFamily="34" charset="0"/>
                <a:cs typeface="Arial" panose="020B0604020202020204" pitchFamily="34" charset="0"/>
              </a:rPr>
              <a:t>varigt inhabil</a:t>
            </a:r>
            <a:r>
              <a:rPr lang="da-DK" sz="2400">
                <a:solidFill>
                  <a:srgbClr val="800000"/>
                </a:solidFill>
                <a:effectLst/>
                <a:latin typeface="Arial" panose="020B0604020202020204" pitchFamily="34" charset="0"/>
                <a:ea typeface="Calibri" panose="020F0502020204030204" pitchFamily="34" charset="0"/>
                <a:cs typeface="Arial" panose="020B0604020202020204" pitchFamily="34" charset="0"/>
              </a:rPr>
              <a:t>.</a:t>
            </a:r>
            <a:endParaRPr lang="da-DK" sz="2400" dirty="0">
              <a:solidFill>
                <a:srgbClr val="800000"/>
              </a:solidFill>
              <a:effectLst/>
              <a:latin typeface="Arial" panose="020B0604020202020204" pitchFamily="34" charset="0"/>
              <a:ea typeface="Calibri" panose="020F0502020204030204" pitchFamily="34" charset="0"/>
              <a:cs typeface="Arial" panose="020B0604020202020204" pitchFamily="34" charset="0"/>
            </a:endParaRPr>
          </a:p>
          <a:p>
            <a:pPr marL="228600">
              <a:spcAft>
                <a:spcPts val="1000"/>
              </a:spcAft>
            </a:pP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Hvis en </a:t>
            </a: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habil borger </a:t>
            </a:r>
            <a:r>
              <a:rPr lang="da-DK" sz="2400" dirty="0">
                <a:solidFill>
                  <a:srgbClr val="800000"/>
                </a:solidFill>
                <a:latin typeface="Arial" panose="020B0604020202020204" pitchFamily="34" charset="0"/>
                <a:ea typeface="Calibri" panose="020F0502020204030204" pitchFamily="34" charset="0"/>
                <a:cs typeface="Arial" panose="020B0604020202020204" pitchFamily="34" charset="0"/>
              </a:rPr>
              <a:t>får hjertestop, må vedkommende betragtes </a:t>
            </a:r>
            <a:r>
              <a:rPr lang="da-DK" sz="2400">
                <a:solidFill>
                  <a:srgbClr val="800000"/>
                </a:solidFill>
                <a:latin typeface="Arial" panose="020B0604020202020204" pitchFamily="34" charset="0"/>
                <a:ea typeface="Calibri" panose="020F0502020204030204" pitchFamily="34" charset="0"/>
                <a:cs typeface="Arial" panose="020B0604020202020204" pitchFamily="34" charset="0"/>
              </a:rPr>
              <a:t>som </a:t>
            </a:r>
            <a:r>
              <a:rPr lang="da-DK" sz="2400" b="1">
                <a:solidFill>
                  <a:srgbClr val="800000"/>
                </a:solidFill>
                <a:latin typeface="Arial" panose="020B0604020202020204" pitchFamily="34" charset="0"/>
                <a:ea typeface="Calibri" panose="020F0502020204030204" pitchFamily="34" charset="0"/>
                <a:cs typeface="Arial" panose="020B0604020202020204" pitchFamily="34" charset="0"/>
              </a:rPr>
              <a:t>midlertidigt inhabil</a:t>
            </a:r>
            <a:endParaRPr lang="da-DK" sz="2400" dirty="0">
              <a:solidFill>
                <a:srgbClr val="800000"/>
              </a:solidFill>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906BAF63-02B3-62EF-9C24-064FE73B6ED4}"/>
              </a:ext>
            </a:extLst>
          </p:cNvPr>
          <p:cNvSpPr txBox="1"/>
          <p:nvPr/>
        </p:nvSpPr>
        <p:spPr>
          <a:xfrm>
            <a:off x="1627934" y="350965"/>
            <a:ext cx="6265636" cy="461665"/>
          </a:xfrm>
          <a:prstGeom prst="rect">
            <a:avLst/>
          </a:prstGeom>
          <a:noFill/>
        </p:spPr>
        <p:txBody>
          <a:bodyPr wrap="square" rtlCol="0">
            <a:spAutoFit/>
          </a:bodyPr>
          <a:lstStyle/>
          <a:p>
            <a:r>
              <a:rPr lang="da-DK" sz="2400" dirty="0">
                <a:solidFill>
                  <a:srgbClr val="CC3300"/>
                </a:solidFill>
                <a:latin typeface="Arial Black" panose="020B0A04020102020204" pitchFamily="34" charset="0"/>
              </a:rPr>
              <a:t>Genoplivningsforsøg ved hjertestop</a:t>
            </a:r>
          </a:p>
        </p:txBody>
      </p:sp>
    </p:spTree>
    <p:extLst>
      <p:ext uri="{BB962C8B-B14F-4D97-AF65-F5344CB8AC3E}">
        <p14:creationId xmlns:p14="http://schemas.microsoft.com/office/powerpoint/2010/main" val="331589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CFEC868-6709-9C20-A929-67CD96AB8057}"/>
              </a:ext>
            </a:extLst>
          </p:cNvPr>
          <p:cNvPicPr>
            <a:picLocks noChangeAspect="1"/>
          </p:cNvPicPr>
          <p:nvPr/>
        </p:nvPicPr>
        <p:blipFill>
          <a:blip r:embed="rId3"/>
          <a:stretch>
            <a:fillRect/>
          </a:stretch>
        </p:blipFill>
        <p:spPr>
          <a:xfrm rot="1800900">
            <a:off x="6821425" y="2221842"/>
            <a:ext cx="6642793" cy="3702908"/>
          </a:xfrm>
          <a:prstGeom prst="rect">
            <a:avLst/>
          </a:prstGeom>
        </p:spPr>
      </p:pic>
      <p:sp>
        <p:nvSpPr>
          <p:cNvPr id="8" name="Titel 1">
            <a:extLst>
              <a:ext uri="{FF2B5EF4-FFF2-40B4-BE49-F238E27FC236}">
                <a16:creationId xmlns:a16="http://schemas.microsoft.com/office/drawing/2014/main" id="{39BB5539-2C9E-4DC7-B41E-96273F574F6C}"/>
              </a:ext>
            </a:extLst>
          </p:cNvPr>
          <p:cNvSpPr>
            <a:spLocks noGrp="1"/>
          </p:cNvSpPr>
          <p:nvPr>
            <p:ph type="title"/>
          </p:nvPr>
        </p:nvSpPr>
        <p:spPr>
          <a:xfrm>
            <a:off x="1562099" y="519107"/>
            <a:ext cx="9557193" cy="711639"/>
          </a:xfrm>
        </p:spPr>
        <p:txBody>
          <a:bodyPr>
            <a:noAutofit/>
          </a:bodyPr>
          <a:lstStyle/>
          <a:p>
            <a:r>
              <a:rPr lang="da-DK" sz="2400" b="1">
                <a:solidFill>
                  <a:srgbClr val="CC3300"/>
                </a:solidFill>
                <a:latin typeface="Arial Black" panose="020B0A04020102020204" pitchFamily="34" charset="0"/>
              </a:rPr>
              <a:t>Jammerbugt Kommunes ny instruks, PIXI og Flowskema</a:t>
            </a:r>
            <a:endParaRPr lang="da-DK" sz="2400" b="1" dirty="0">
              <a:solidFill>
                <a:srgbClr val="CC3300"/>
              </a:solidFill>
              <a:latin typeface="Arial Black" panose="020B0A04020102020204" pitchFamily="34" charset="0"/>
            </a:endParaRPr>
          </a:p>
        </p:txBody>
      </p:sp>
      <p:pic>
        <p:nvPicPr>
          <p:cNvPr id="4" name="Billede 3">
            <a:extLst>
              <a:ext uri="{FF2B5EF4-FFF2-40B4-BE49-F238E27FC236}">
                <a16:creationId xmlns:a16="http://schemas.microsoft.com/office/drawing/2014/main" id="{AC951F61-10EA-2CFB-35E2-1F80A46327DF}"/>
              </a:ext>
            </a:extLst>
          </p:cNvPr>
          <p:cNvPicPr>
            <a:picLocks noChangeAspect="1"/>
          </p:cNvPicPr>
          <p:nvPr/>
        </p:nvPicPr>
        <p:blipFill>
          <a:blip r:embed="rId4"/>
          <a:stretch>
            <a:fillRect/>
          </a:stretch>
        </p:blipFill>
        <p:spPr>
          <a:xfrm rot="837685">
            <a:off x="3882641" y="1901895"/>
            <a:ext cx="4640771" cy="6094295"/>
          </a:xfrm>
          <a:prstGeom prst="rect">
            <a:avLst/>
          </a:prstGeom>
          <a:effectLst>
            <a:outerShdw blurRad="50800" dist="38100" dir="2700000" sx="101000" sy="101000" algn="tl" rotWithShape="0">
              <a:srgbClr val="CC3300">
                <a:alpha val="40000"/>
              </a:srgbClr>
            </a:outerShdw>
          </a:effectLst>
        </p:spPr>
      </p:pic>
      <p:pic>
        <p:nvPicPr>
          <p:cNvPr id="7" name="Billede 6">
            <a:extLst>
              <a:ext uri="{FF2B5EF4-FFF2-40B4-BE49-F238E27FC236}">
                <a16:creationId xmlns:a16="http://schemas.microsoft.com/office/drawing/2014/main" id="{457CA460-6FE5-3208-EA2D-860D250F371D}"/>
              </a:ext>
            </a:extLst>
          </p:cNvPr>
          <p:cNvPicPr>
            <a:picLocks noChangeAspect="1"/>
          </p:cNvPicPr>
          <p:nvPr/>
        </p:nvPicPr>
        <p:blipFill>
          <a:blip r:embed="rId5"/>
          <a:stretch>
            <a:fillRect/>
          </a:stretch>
        </p:blipFill>
        <p:spPr>
          <a:xfrm rot="20724560">
            <a:off x="403916" y="1753798"/>
            <a:ext cx="4718556" cy="6390486"/>
          </a:xfrm>
          <a:prstGeom prst="rect">
            <a:avLst/>
          </a:prstGeom>
          <a:effectLst>
            <a:outerShdw blurRad="50800" dist="38100" dir="2700000" sx="101000" sy="101000" algn="tl" rotWithShape="0">
              <a:srgbClr val="CC3300">
                <a:alpha val="40000"/>
              </a:srgbClr>
            </a:outerShdw>
          </a:effectLst>
        </p:spPr>
      </p:pic>
    </p:spTree>
    <p:extLst>
      <p:ext uri="{BB962C8B-B14F-4D97-AF65-F5344CB8AC3E}">
        <p14:creationId xmlns:p14="http://schemas.microsoft.com/office/powerpoint/2010/main" val="4058710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software, skærmbillede, Webside&#10;&#10;Automatisk genereret beskrivelse">
            <a:extLst>
              <a:ext uri="{FF2B5EF4-FFF2-40B4-BE49-F238E27FC236}">
                <a16:creationId xmlns:a16="http://schemas.microsoft.com/office/drawing/2014/main" id="{B17D5489-BC23-F8D7-5452-6BF863A0FA9C}"/>
              </a:ext>
            </a:extLst>
          </p:cNvPr>
          <p:cNvPicPr>
            <a:picLocks noChangeAspect="1"/>
          </p:cNvPicPr>
          <p:nvPr/>
        </p:nvPicPr>
        <p:blipFill>
          <a:blip r:embed="rId3"/>
          <a:stretch>
            <a:fillRect/>
          </a:stretch>
        </p:blipFill>
        <p:spPr>
          <a:xfrm>
            <a:off x="977119" y="1883264"/>
            <a:ext cx="10237761" cy="3091471"/>
          </a:xfrm>
          <a:prstGeom prst="rect">
            <a:avLst/>
          </a:prstGeom>
          <a:effectLst>
            <a:outerShdw blurRad="50800" dist="38100" dir="2700000" sx="102000" sy="102000" algn="tl" rotWithShape="0">
              <a:srgbClr val="CC3300">
                <a:alpha val="40000"/>
              </a:srgbClr>
            </a:outerShdw>
          </a:effectLst>
        </p:spPr>
      </p:pic>
      <p:sp>
        <p:nvSpPr>
          <p:cNvPr id="7" name="Titel 1">
            <a:extLst>
              <a:ext uri="{FF2B5EF4-FFF2-40B4-BE49-F238E27FC236}">
                <a16:creationId xmlns:a16="http://schemas.microsoft.com/office/drawing/2014/main" id="{77429ED6-0DE4-032B-F256-49B777E017CA}"/>
              </a:ext>
            </a:extLst>
          </p:cNvPr>
          <p:cNvSpPr>
            <a:spLocks noGrp="1"/>
          </p:cNvSpPr>
          <p:nvPr>
            <p:ph type="title"/>
          </p:nvPr>
        </p:nvSpPr>
        <p:spPr>
          <a:xfrm>
            <a:off x="1499991" y="803151"/>
            <a:ext cx="7837049" cy="711639"/>
          </a:xfrm>
        </p:spPr>
        <p:txBody>
          <a:bodyPr>
            <a:noAutofit/>
          </a:bodyPr>
          <a:lstStyle/>
          <a:p>
            <a:r>
              <a:rPr lang="da-DK" sz="2400" b="1">
                <a:solidFill>
                  <a:srgbClr val="CC3300"/>
                </a:solidFill>
                <a:latin typeface="Arial Black" panose="020B0A04020102020204" pitchFamily="34" charset="0"/>
              </a:rPr>
              <a:t>Dokumentation i NEXUS – </a:t>
            </a:r>
            <a:br>
              <a:rPr lang="da-DK" sz="2400" b="1">
                <a:solidFill>
                  <a:srgbClr val="CC3300"/>
                </a:solidFill>
                <a:latin typeface="Arial Black" panose="020B0A04020102020204" pitchFamily="34" charset="0"/>
              </a:rPr>
            </a:br>
            <a:r>
              <a:rPr lang="da-DK" sz="2400" b="1">
                <a:solidFill>
                  <a:srgbClr val="CC3300"/>
                </a:solidFill>
                <a:latin typeface="Arial Black" panose="020B0A04020102020204" pitchFamily="34" charset="0"/>
              </a:rPr>
              <a:t>og fremfinding af oplysninger om fravalg i</a:t>
            </a:r>
            <a:endParaRPr lang="da-DK" sz="2400" b="1" dirty="0">
              <a:solidFill>
                <a:srgbClr val="CC3300"/>
              </a:solidFill>
              <a:latin typeface="Arial Black" panose="020B0A04020102020204" pitchFamily="34" charset="0"/>
            </a:endParaRPr>
          </a:p>
        </p:txBody>
      </p:sp>
    </p:spTree>
    <p:extLst>
      <p:ext uri="{BB962C8B-B14F-4D97-AF65-F5344CB8AC3E}">
        <p14:creationId xmlns:p14="http://schemas.microsoft.com/office/powerpoint/2010/main" val="338791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221436-8BB2-1BA8-2B5D-7590A3979EAE}"/>
              </a:ext>
            </a:extLst>
          </p:cNvPr>
          <p:cNvSpPr txBox="1"/>
          <p:nvPr/>
        </p:nvSpPr>
        <p:spPr>
          <a:xfrm>
            <a:off x="1973072" y="1289812"/>
            <a:ext cx="7636256" cy="523220"/>
          </a:xfrm>
          <a:prstGeom prst="rect">
            <a:avLst/>
          </a:prstGeom>
          <a:noFill/>
        </p:spPr>
        <p:txBody>
          <a:bodyPr wrap="square" rtlCol="0">
            <a:spAutoFit/>
          </a:bodyPr>
          <a:lstStyle/>
          <a:p>
            <a:pPr algn="ctr"/>
            <a:r>
              <a:rPr lang="da-DK" sz="2800">
                <a:solidFill>
                  <a:srgbClr val="CC3300"/>
                </a:solidFill>
                <a:latin typeface="Arial Black" panose="020B0A04020102020204" pitchFamily="34" charset="0"/>
              </a:rPr>
              <a:t>Den vigtige samtale</a:t>
            </a:r>
            <a:endParaRPr lang="da-DK" sz="2000" dirty="0">
              <a:solidFill>
                <a:srgbClr val="CC3300"/>
              </a:solidFill>
              <a:latin typeface="Arial Black" panose="020B0A04020102020204" pitchFamily="34" charset="0"/>
            </a:endParaRPr>
          </a:p>
        </p:txBody>
      </p:sp>
      <p:pic>
        <p:nvPicPr>
          <p:cNvPr id="4" name="Billede 3" descr="Et billede, der indeholder skitse, tegning, håndskrift, tekst&#10;&#10;Automatisk genereret beskrivelse">
            <a:extLst>
              <a:ext uri="{FF2B5EF4-FFF2-40B4-BE49-F238E27FC236}">
                <a16:creationId xmlns:a16="http://schemas.microsoft.com/office/drawing/2014/main" id="{9BA65176-0024-15C4-B3B8-A73031088354}"/>
              </a:ext>
            </a:extLst>
          </p:cNvPr>
          <p:cNvPicPr>
            <a:picLocks noChangeAspect="1"/>
          </p:cNvPicPr>
          <p:nvPr/>
        </p:nvPicPr>
        <p:blipFill rotWithShape="1">
          <a:blip r:embed="rId3">
            <a:extLst>
              <a:ext uri="{28A0092B-C50C-407E-A947-70E740481C1C}">
                <a14:useLocalDpi xmlns:a14="http://schemas.microsoft.com/office/drawing/2010/main" val="0"/>
              </a:ext>
            </a:extLst>
          </a:blip>
          <a:srcRect l="10883" t="26667" r="10308" b="185"/>
          <a:stretch/>
        </p:blipFill>
        <p:spPr>
          <a:xfrm>
            <a:off x="4737100" y="2005776"/>
            <a:ext cx="2108200" cy="3039193"/>
          </a:xfrm>
          <a:prstGeom prst="rect">
            <a:avLst/>
          </a:prstGeom>
        </p:spPr>
      </p:pic>
    </p:spTree>
    <p:extLst>
      <p:ext uri="{BB962C8B-B14F-4D97-AF65-F5344CB8AC3E}">
        <p14:creationId xmlns:p14="http://schemas.microsoft.com/office/powerpoint/2010/main" val="2884051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019C2A5A-0F5F-40E8-ADC9-29554D0CDE68}"/>
              </a:ext>
            </a:extLst>
          </p:cNvPr>
          <p:cNvSpPr txBox="1">
            <a:spLocks/>
          </p:cNvSpPr>
          <p:nvPr/>
        </p:nvSpPr>
        <p:spPr>
          <a:xfrm>
            <a:off x="1183669" y="1005736"/>
            <a:ext cx="7516447"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a-DK" sz="2800" dirty="0">
                <a:solidFill>
                  <a:srgbClr val="CC3300"/>
                </a:solidFill>
                <a:latin typeface="Arial Black" panose="020B0A04020102020204" pitchFamily="34" charset="0"/>
              </a:rPr>
              <a:t>Er det svært at snakke om døden?</a:t>
            </a:r>
            <a:endParaRPr kumimoji="0" lang="da-DK" sz="2800" b="0" i="0" u="none" strike="noStrike" kern="1200" cap="none" spc="0" normalizeH="0" baseline="0" noProof="0" dirty="0">
              <a:ln>
                <a:noFill/>
              </a:ln>
              <a:solidFill>
                <a:srgbClr val="CC3300"/>
              </a:solidFill>
              <a:effectLst/>
              <a:uLnTx/>
              <a:uFillTx/>
              <a:latin typeface="Arial Black" panose="020B0A04020102020204" pitchFamily="34" charset="0"/>
              <a:ea typeface="+mj-ea"/>
              <a:cs typeface="+mj-cs"/>
            </a:endParaRPr>
          </a:p>
        </p:txBody>
      </p:sp>
      <p:pic>
        <p:nvPicPr>
          <p:cNvPr id="2" name="Billede 1">
            <a:extLst>
              <a:ext uri="{FF2B5EF4-FFF2-40B4-BE49-F238E27FC236}">
                <a16:creationId xmlns:a16="http://schemas.microsoft.com/office/drawing/2014/main" id="{89D0116B-5D15-8BAF-4996-D72729AF3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5663526"/>
            <a:ext cx="1320349" cy="1320349"/>
          </a:xfrm>
          <a:prstGeom prst="rect">
            <a:avLst/>
          </a:prstGeom>
        </p:spPr>
      </p:pic>
      <p:grpSp>
        <p:nvGrpSpPr>
          <p:cNvPr id="16" name="Gruppe 15">
            <a:extLst>
              <a:ext uri="{FF2B5EF4-FFF2-40B4-BE49-F238E27FC236}">
                <a16:creationId xmlns:a16="http://schemas.microsoft.com/office/drawing/2014/main" id="{8B9B4F24-8A34-6C1B-CA9C-CE91CDD90496}"/>
              </a:ext>
            </a:extLst>
          </p:cNvPr>
          <p:cNvGrpSpPr/>
          <p:nvPr/>
        </p:nvGrpSpPr>
        <p:grpSpPr>
          <a:xfrm>
            <a:off x="1158270" y="1933420"/>
            <a:ext cx="8623798" cy="2110133"/>
            <a:chOff x="1158270" y="1933420"/>
            <a:chExt cx="8623798" cy="2110133"/>
          </a:xfrm>
        </p:grpSpPr>
        <p:sp>
          <p:nvSpPr>
            <p:cNvPr id="4" name="Tekstfelt 3">
              <a:extLst>
                <a:ext uri="{FF2B5EF4-FFF2-40B4-BE49-F238E27FC236}">
                  <a16:creationId xmlns:a16="http://schemas.microsoft.com/office/drawing/2014/main" id="{BFDF49F7-FF4B-979C-C86E-6BB4026F0769}"/>
                </a:ext>
              </a:extLst>
            </p:cNvPr>
            <p:cNvSpPr txBox="1"/>
            <p:nvPr/>
          </p:nvSpPr>
          <p:spPr>
            <a:xfrm>
              <a:off x="1158270" y="2166956"/>
              <a:ext cx="8623798" cy="461665"/>
            </a:xfrm>
            <a:prstGeom prst="rect">
              <a:avLst/>
            </a:prstGeom>
            <a:noFill/>
          </p:spPr>
          <p:txBody>
            <a:bodyPr wrap="square" rtlCol="0">
              <a:spAutoFit/>
            </a:bodyPr>
            <a:lstStyle/>
            <a:p>
              <a:r>
                <a:rPr lang="da-DK" sz="2400" b="1">
                  <a:solidFill>
                    <a:srgbClr val="800000"/>
                  </a:solidFill>
                  <a:effectLst/>
                  <a:latin typeface="Arial" panose="020B0604020202020204" pitchFamily="34" charset="0"/>
                  <a:cs typeface="Arial" panose="020B0604020202020204" pitchFamily="34" charset="0"/>
                </a:rPr>
                <a:t>Derhjemme?</a:t>
              </a:r>
              <a:endParaRPr lang="da-DK" sz="2400" b="1" dirty="0">
                <a:solidFill>
                  <a:srgbClr val="800000"/>
                </a:solidFill>
                <a:effectLst/>
                <a:latin typeface="Arial" panose="020B0604020202020204" pitchFamily="34" charset="0"/>
                <a:cs typeface="Arial" panose="020B0604020202020204" pitchFamily="34" charset="0"/>
              </a:endParaRPr>
            </a:p>
          </p:txBody>
        </p:sp>
        <p:pic>
          <p:nvPicPr>
            <p:cNvPr id="10" name="Billede 9">
              <a:extLst>
                <a:ext uri="{FF2B5EF4-FFF2-40B4-BE49-F238E27FC236}">
                  <a16:creationId xmlns:a16="http://schemas.microsoft.com/office/drawing/2014/main" id="{DD6B505E-F955-0325-71F5-D68EACB822BE}"/>
                </a:ext>
              </a:extLst>
            </p:cNvPr>
            <p:cNvPicPr>
              <a:picLocks noChangeAspect="1"/>
            </p:cNvPicPr>
            <p:nvPr/>
          </p:nvPicPr>
          <p:blipFill>
            <a:blip r:embed="rId4"/>
            <a:stretch>
              <a:fillRect/>
            </a:stretch>
          </p:blipFill>
          <p:spPr>
            <a:xfrm rot="595629">
              <a:off x="4415082" y="1933420"/>
              <a:ext cx="2689676" cy="2110133"/>
            </a:xfrm>
            <a:prstGeom prst="rect">
              <a:avLst/>
            </a:prstGeom>
          </p:spPr>
        </p:pic>
      </p:grpSp>
      <p:grpSp>
        <p:nvGrpSpPr>
          <p:cNvPr id="17" name="Gruppe 16">
            <a:extLst>
              <a:ext uri="{FF2B5EF4-FFF2-40B4-BE49-F238E27FC236}">
                <a16:creationId xmlns:a16="http://schemas.microsoft.com/office/drawing/2014/main" id="{09D17435-7EF0-1ABB-64FD-83C593534F5E}"/>
              </a:ext>
            </a:extLst>
          </p:cNvPr>
          <p:cNvGrpSpPr/>
          <p:nvPr/>
        </p:nvGrpSpPr>
        <p:grpSpPr>
          <a:xfrm>
            <a:off x="1144398" y="1866781"/>
            <a:ext cx="9076442" cy="2139434"/>
            <a:chOff x="1144398" y="1866781"/>
            <a:chExt cx="9076442" cy="2139434"/>
          </a:xfrm>
        </p:grpSpPr>
        <p:pic>
          <p:nvPicPr>
            <p:cNvPr id="8" name="Billede 7">
              <a:extLst>
                <a:ext uri="{FF2B5EF4-FFF2-40B4-BE49-F238E27FC236}">
                  <a16:creationId xmlns:a16="http://schemas.microsoft.com/office/drawing/2014/main" id="{704BF64F-197F-9BEA-FD79-F064FA0C9D57}"/>
                </a:ext>
              </a:extLst>
            </p:cNvPr>
            <p:cNvPicPr>
              <a:picLocks noChangeAspect="1"/>
            </p:cNvPicPr>
            <p:nvPr/>
          </p:nvPicPr>
          <p:blipFill>
            <a:blip r:embed="rId5"/>
            <a:stretch>
              <a:fillRect/>
            </a:stretch>
          </p:blipFill>
          <p:spPr>
            <a:xfrm rot="20900549">
              <a:off x="7700410" y="1866781"/>
              <a:ext cx="2520430" cy="2139434"/>
            </a:xfrm>
            <a:prstGeom prst="rect">
              <a:avLst/>
            </a:prstGeom>
          </p:spPr>
        </p:pic>
        <p:sp>
          <p:nvSpPr>
            <p:cNvPr id="11" name="Tekstfelt 10">
              <a:extLst>
                <a:ext uri="{FF2B5EF4-FFF2-40B4-BE49-F238E27FC236}">
                  <a16:creationId xmlns:a16="http://schemas.microsoft.com/office/drawing/2014/main" id="{8931C0C5-DCA6-D44A-F6AD-165280826AD5}"/>
                </a:ext>
              </a:extLst>
            </p:cNvPr>
            <p:cNvSpPr txBox="1"/>
            <p:nvPr/>
          </p:nvSpPr>
          <p:spPr>
            <a:xfrm>
              <a:off x="1144398" y="3213278"/>
              <a:ext cx="8623798" cy="461665"/>
            </a:xfrm>
            <a:prstGeom prst="rect">
              <a:avLst/>
            </a:prstGeom>
            <a:noFill/>
          </p:spPr>
          <p:txBody>
            <a:bodyPr wrap="square" rtlCol="0">
              <a:spAutoFit/>
            </a:bodyPr>
            <a:lstStyle/>
            <a:p>
              <a:r>
                <a:rPr lang="da-DK" sz="2400" b="1">
                  <a:solidFill>
                    <a:srgbClr val="800000"/>
                  </a:solidFill>
                  <a:effectLst/>
                  <a:latin typeface="Arial" panose="020B0604020202020204" pitchFamily="34" charset="0"/>
                  <a:cs typeface="Arial" panose="020B0604020202020204" pitchFamily="34" charset="0"/>
                </a:rPr>
                <a:t>På arbejdet?</a:t>
              </a:r>
              <a:endParaRPr lang="da-DK" sz="2400" i="1" dirty="0">
                <a:solidFill>
                  <a:srgbClr val="800000"/>
                </a:solidFill>
                <a:latin typeface="Arial" panose="020B0604020202020204" pitchFamily="34" charset="0"/>
                <a:cs typeface="Arial" panose="020B0604020202020204" pitchFamily="34" charset="0"/>
              </a:endParaRPr>
            </a:p>
          </p:txBody>
        </p:sp>
      </p:grpSp>
      <p:sp>
        <p:nvSpPr>
          <p:cNvPr id="14" name="Tekstfelt 13">
            <a:extLst>
              <a:ext uri="{FF2B5EF4-FFF2-40B4-BE49-F238E27FC236}">
                <a16:creationId xmlns:a16="http://schemas.microsoft.com/office/drawing/2014/main" id="{2FC5D8BA-AB9C-ED59-449F-CD12A1B23278}"/>
              </a:ext>
            </a:extLst>
          </p:cNvPr>
          <p:cNvSpPr txBox="1"/>
          <p:nvPr/>
        </p:nvSpPr>
        <p:spPr>
          <a:xfrm>
            <a:off x="1784101" y="4628377"/>
            <a:ext cx="8623798" cy="1015663"/>
          </a:xfrm>
          <a:prstGeom prst="rect">
            <a:avLst/>
          </a:prstGeom>
          <a:noFill/>
        </p:spPr>
        <p:txBody>
          <a:bodyPr wrap="square" rtlCol="0">
            <a:spAutoFit/>
          </a:bodyPr>
          <a:lstStyle/>
          <a:p>
            <a:r>
              <a:rPr lang="da-DK" sz="2400" i="1" dirty="0">
                <a:solidFill>
                  <a:srgbClr val="800000"/>
                </a:solidFill>
                <a:latin typeface="Arial" panose="020B0604020202020204" pitchFamily="34" charset="0"/>
                <a:cs typeface="Arial" panose="020B0604020202020204" pitchFamily="34" charset="0"/>
              </a:rPr>
              <a:t>”Hvis man ikke kan forholde sig til sin egen dødelighed, kan det være svært at snakke med andre om deres død”</a:t>
            </a:r>
          </a:p>
          <a:p>
            <a:pPr algn="r"/>
            <a:r>
              <a:rPr lang="da-DK" sz="1200" i="1" dirty="0">
                <a:solidFill>
                  <a:srgbClr val="800000"/>
                </a:solidFill>
                <a:latin typeface="Arial" panose="020B0604020202020204" pitchFamily="34" charset="0"/>
                <a:cs typeface="Arial" panose="020B0604020202020204" pitchFamily="34" charset="0"/>
              </a:rPr>
              <a:t>Ove G</a:t>
            </a:r>
          </a:p>
        </p:txBody>
      </p:sp>
    </p:spTree>
    <p:extLst>
      <p:ext uri="{BB962C8B-B14F-4D97-AF65-F5344CB8AC3E}">
        <p14:creationId xmlns:p14="http://schemas.microsoft.com/office/powerpoint/2010/main" val="2858173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4678" y="226670"/>
            <a:ext cx="9648826" cy="1081007"/>
          </a:xfrm>
        </p:spPr>
        <p:txBody>
          <a:bodyPr>
            <a:normAutofit/>
          </a:bodyPr>
          <a:lstStyle/>
          <a:p>
            <a:r>
              <a:rPr lang="da-DK" sz="3200" b="1">
                <a:solidFill>
                  <a:srgbClr val="CC3300"/>
                </a:solidFill>
                <a:latin typeface="Arial Black" panose="020B0A04020102020204" pitchFamily="34" charset="0"/>
              </a:rPr>
              <a:t>Den vigtige samtale</a:t>
            </a:r>
            <a:endParaRPr lang="da-DK" sz="3200" b="1" dirty="0">
              <a:solidFill>
                <a:srgbClr val="CC3300"/>
              </a:solidFill>
              <a:latin typeface="Arial Black" panose="020B0A04020102020204" pitchFamily="34" charset="0"/>
            </a:endParaRPr>
          </a:p>
        </p:txBody>
      </p:sp>
      <p:sp>
        <p:nvSpPr>
          <p:cNvPr id="3" name="Pladsholder til indhold 2"/>
          <p:cNvSpPr>
            <a:spLocks noGrp="1"/>
          </p:cNvSpPr>
          <p:nvPr>
            <p:ph idx="1"/>
          </p:nvPr>
        </p:nvSpPr>
        <p:spPr>
          <a:xfrm>
            <a:off x="1704678" y="2528807"/>
            <a:ext cx="8607722" cy="3122693"/>
          </a:xfrm>
        </p:spPr>
        <p:txBody>
          <a:bodyPr>
            <a:noAutofit/>
          </a:bodyPr>
          <a:lstStyle/>
          <a:p>
            <a:pPr marL="342900" indent="-342900">
              <a:lnSpc>
                <a:spcPct val="100000"/>
              </a:lnSpc>
              <a:spcBef>
                <a:spcPts val="600"/>
              </a:spcBef>
            </a:pPr>
            <a:r>
              <a:rPr lang="da-DK" sz="2400">
                <a:solidFill>
                  <a:srgbClr val="800000"/>
                </a:solidFill>
                <a:latin typeface="Arial" panose="020B0604020202020204" pitchFamily="34" charset="0"/>
                <a:cs typeface="Arial" panose="020B0604020202020204" pitchFamily="34" charset="0"/>
              </a:rPr>
              <a:t>Det handler om at finde det rigtige udrednings- og behandlingsniveau til den enkelte borger</a:t>
            </a:r>
          </a:p>
          <a:p>
            <a:pPr marL="342900" indent="-342900">
              <a:lnSpc>
                <a:spcPct val="100000"/>
              </a:lnSpc>
              <a:spcBef>
                <a:spcPts val="600"/>
              </a:spcBef>
            </a:pPr>
            <a:r>
              <a:rPr lang="da-DK" sz="2400">
                <a:solidFill>
                  <a:srgbClr val="800000"/>
                </a:solidFill>
                <a:latin typeface="Arial" panose="020B0604020202020204" pitchFamily="34" charset="0"/>
                <a:cs typeface="Arial" panose="020B0604020202020204" pitchFamily="34" charset="0"/>
              </a:rPr>
              <a:t>Det indebærer en faglig afklaring</a:t>
            </a:r>
          </a:p>
          <a:p>
            <a:pPr marL="342900" indent="-342900">
              <a:lnSpc>
                <a:spcPct val="100000"/>
              </a:lnSpc>
              <a:spcBef>
                <a:spcPts val="600"/>
              </a:spcBef>
            </a:pPr>
            <a:r>
              <a:rPr lang="da-DK" sz="2400">
                <a:solidFill>
                  <a:srgbClr val="800000"/>
                </a:solidFill>
                <a:latin typeface="Arial" panose="020B0604020202020204" pitchFamily="34" charset="0"/>
                <a:cs typeface="Arial" panose="020B0604020202020204" pitchFamily="34" charset="0"/>
              </a:rPr>
              <a:t>…og en samtale med borgeren</a:t>
            </a:r>
          </a:p>
          <a:p>
            <a:pPr marL="342900" indent="-342900">
              <a:lnSpc>
                <a:spcPct val="100000"/>
              </a:lnSpc>
              <a:spcBef>
                <a:spcPts val="600"/>
              </a:spcBef>
            </a:pPr>
            <a:r>
              <a:rPr lang="da-DK" sz="2400">
                <a:solidFill>
                  <a:srgbClr val="800000"/>
                </a:solidFill>
                <a:latin typeface="Arial" panose="020B0604020202020204" pitchFamily="34" charset="0"/>
                <a:cs typeface="Arial" panose="020B0604020202020204" pitchFamily="34" charset="0"/>
              </a:rPr>
              <a:t>Nogle gange er det omvendt, men afklaringen er det vigtige</a:t>
            </a:r>
          </a:p>
          <a:p>
            <a:pPr marL="342900" indent="-342900">
              <a:lnSpc>
                <a:spcPct val="100000"/>
              </a:lnSpc>
              <a:spcBef>
                <a:spcPts val="600"/>
              </a:spcBef>
            </a:pPr>
            <a:endParaRPr lang="da-DK" sz="2400">
              <a:solidFill>
                <a:srgbClr val="800000"/>
              </a:solidFill>
              <a:latin typeface="Arial" panose="020B0604020202020204" pitchFamily="34" charset="0"/>
              <a:cs typeface="Arial" panose="020B0604020202020204" pitchFamily="34" charset="0"/>
            </a:endParaRPr>
          </a:p>
          <a:p>
            <a:pPr marL="342900" indent="-342900">
              <a:lnSpc>
                <a:spcPct val="100000"/>
              </a:lnSpc>
              <a:spcBef>
                <a:spcPts val="600"/>
              </a:spcBef>
            </a:pPr>
            <a:r>
              <a:rPr lang="da-DK" sz="2400">
                <a:solidFill>
                  <a:srgbClr val="800000"/>
                </a:solidFill>
                <a:latin typeface="Arial" panose="020B0604020202020204" pitchFamily="34" charset="0"/>
                <a:cs typeface="Arial" panose="020B0604020202020204" pitchFamily="34" charset="0"/>
              </a:rPr>
              <a:t>Husk, at det er næsten altid et forløb – ikke ÉN samtale</a:t>
            </a:r>
            <a:endParaRPr lang="da-DK" sz="2400" dirty="0">
              <a:solidFill>
                <a:srgbClr val="800000"/>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8FE6365D-3712-AFF5-510F-62BF3FD1600E}"/>
              </a:ext>
            </a:extLst>
          </p:cNvPr>
          <p:cNvSpPr txBox="1">
            <a:spLocks/>
          </p:cNvSpPr>
          <p:nvPr/>
        </p:nvSpPr>
        <p:spPr>
          <a:xfrm>
            <a:off x="1704678" y="990177"/>
            <a:ext cx="9648826" cy="1562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a:solidFill>
                  <a:srgbClr val="CC3300"/>
                </a:solidFill>
                <a:latin typeface="Arial Black" panose="020B0A04020102020204" pitchFamily="34" charset="0"/>
              </a:rPr>
              <a:t>Eller:</a:t>
            </a:r>
            <a:r>
              <a:rPr lang="da-DK" sz="3200" b="1">
                <a:solidFill>
                  <a:srgbClr val="CC3300"/>
                </a:solidFill>
                <a:latin typeface="Arial Black" panose="020B0A04020102020204" pitchFamily="34" charset="0"/>
              </a:rPr>
              <a:t> 	Den vigtige afklaring</a:t>
            </a:r>
          </a:p>
          <a:p>
            <a:r>
              <a:rPr lang="da-DK" sz="3200" b="1">
                <a:solidFill>
                  <a:srgbClr val="CC3300"/>
                </a:solidFill>
                <a:latin typeface="Arial Black" panose="020B0A04020102020204" pitchFamily="34" charset="0"/>
              </a:rPr>
              <a:t>		… og den vigtige samtale</a:t>
            </a:r>
            <a:endParaRPr lang="da-DK" sz="3200" b="1" dirty="0">
              <a:solidFill>
                <a:srgbClr val="CC3300"/>
              </a:solidFill>
              <a:latin typeface="Arial Black" panose="020B0A04020102020204" pitchFamily="34" charset="0"/>
            </a:endParaRPr>
          </a:p>
        </p:txBody>
      </p:sp>
    </p:spTree>
    <p:extLst>
      <p:ext uri="{BB962C8B-B14F-4D97-AF65-F5344CB8AC3E}">
        <p14:creationId xmlns:p14="http://schemas.microsoft.com/office/powerpoint/2010/main" val="56041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9DD0BB4-6396-3E89-4ADD-083A027224F1}"/>
              </a:ext>
            </a:extLst>
          </p:cNvPr>
          <p:cNvSpPr>
            <a:spLocks noGrp="1"/>
          </p:cNvSpPr>
          <p:nvPr>
            <p:ph type="title"/>
          </p:nvPr>
        </p:nvSpPr>
        <p:spPr>
          <a:xfrm>
            <a:off x="1514178" y="379846"/>
            <a:ext cx="9648826" cy="1081007"/>
          </a:xfrm>
        </p:spPr>
        <p:txBody>
          <a:bodyPr>
            <a:normAutofit/>
          </a:bodyPr>
          <a:lstStyle/>
          <a:p>
            <a:r>
              <a:rPr lang="da-DK" sz="3200" b="1">
                <a:solidFill>
                  <a:srgbClr val="CC3300"/>
                </a:solidFill>
                <a:latin typeface="Arial Black" panose="020B0A04020102020204" pitchFamily="34" charset="0"/>
              </a:rPr>
              <a:t>Folder til borgerne</a:t>
            </a:r>
            <a:endParaRPr lang="da-DK" sz="3200" b="1" dirty="0">
              <a:solidFill>
                <a:srgbClr val="CC3300"/>
              </a:solidFill>
              <a:latin typeface="Arial Black" panose="020B0A04020102020204" pitchFamily="34" charset="0"/>
            </a:endParaRPr>
          </a:p>
        </p:txBody>
      </p:sp>
      <p:pic>
        <p:nvPicPr>
          <p:cNvPr id="3" name="Billede 2">
            <a:extLst>
              <a:ext uri="{FF2B5EF4-FFF2-40B4-BE49-F238E27FC236}">
                <a16:creationId xmlns:a16="http://schemas.microsoft.com/office/drawing/2014/main" id="{F9324E9B-9D9D-0F07-1E9A-B95E58D51A87}"/>
              </a:ext>
            </a:extLst>
          </p:cNvPr>
          <p:cNvPicPr>
            <a:picLocks noChangeAspect="1"/>
          </p:cNvPicPr>
          <p:nvPr/>
        </p:nvPicPr>
        <p:blipFill>
          <a:blip r:embed="rId3"/>
          <a:stretch>
            <a:fillRect/>
          </a:stretch>
        </p:blipFill>
        <p:spPr>
          <a:xfrm rot="1091244">
            <a:off x="6743071" y="279398"/>
            <a:ext cx="3785492" cy="5283200"/>
          </a:xfrm>
          <a:prstGeom prst="rect">
            <a:avLst/>
          </a:prstGeom>
        </p:spPr>
      </p:pic>
      <p:sp>
        <p:nvSpPr>
          <p:cNvPr id="4" name="Pladsholder til indhold 2">
            <a:extLst>
              <a:ext uri="{FF2B5EF4-FFF2-40B4-BE49-F238E27FC236}">
                <a16:creationId xmlns:a16="http://schemas.microsoft.com/office/drawing/2014/main" id="{1CCEBD13-3A2B-AB8D-8EF5-762619F8E1C3}"/>
              </a:ext>
            </a:extLst>
          </p:cNvPr>
          <p:cNvSpPr>
            <a:spLocks noGrp="1"/>
          </p:cNvSpPr>
          <p:nvPr>
            <p:ph idx="1"/>
          </p:nvPr>
        </p:nvSpPr>
        <p:spPr>
          <a:xfrm>
            <a:off x="1514178" y="1359653"/>
            <a:ext cx="4212407" cy="3122693"/>
          </a:xfrm>
        </p:spPr>
        <p:txBody>
          <a:bodyPr>
            <a:noAutofit/>
          </a:bodyPr>
          <a:lstStyle/>
          <a:p>
            <a:pPr marL="0" indent="0">
              <a:lnSpc>
                <a:spcPct val="100000"/>
              </a:lnSpc>
              <a:spcBef>
                <a:spcPts val="600"/>
              </a:spcBef>
              <a:buNone/>
            </a:pPr>
            <a:r>
              <a:rPr lang="da-DK" sz="2400">
                <a:solidFill>
                  <a:srgbClr val="800000"/>
                </a:solidFill>
                <a:latin typeface="Arial" panose="020B0604020202020204" pitchFamily="34" charset="0"/>
                <a:cs typeface="Arial" panose="020B0604020202020204" pitchFamily="34" charset="0"/>
              </a:rPr>
              <a:t>En lille folder til borgere om, hvordan de selv kan bestemme over behandlingen i deresd sidste levetid</a:t>
            </a:r>
          </a:p>
        </p:txBody>
      </p:sp>
      <p:pic>
        <p:nvPicPr>
          <p:cNvPr id="9" name="Billede 8">
            <a:extLst>
              <a:ext uri="{FF2B5EF4-FFF2-40B4-BE49-F238E27FC236}">
                <a16:creationId xmlns:a16="http://schemas.microsoft.com/office/drawing/2014/main" id="{8EF8D183-5C27-3002-B11F-3EF75F8AEF75}"/>
              </a:ext>
            </a:extLst>
          </p:cNvPr>
          <p:cNvPicPr>
            <a:picLocks noChangeAspect="1"/>
          </p:cNvPicPr>
          <p:nvPr/>
        </p:nvPicPr>
        <p:blipFill>
          <a:blip r:embed="rId4"/>
          <a:stretch>
            <a:fillRect/>
          </a:stretch>
        </p:blipFill>
        <p:spPr>
          <a:xfrm rot="19791793">
            <a:off x="1370182" y="3760074"/>
            <a:ext cx="4084157" cy="2754789"/>
          </a:xfrm>
          <a:prstGeom prst="rect">
            <a:avLst/>
          </a:prstGeom>
        </p:spPr>
      </p:pic>
    </p:spTree>
    <p:extLst>
      <p:ext uri="{BB962C8B-B14F-4D97-AF65-F5344CB8AC3E}">
        <p14:creationId xmlns:p14="http://schemas.microsoft.com/office/powerpoint/2010/main" val="62422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D52A23E-8721-A9BE-B3FE-666FFEE53DAF}"/>
              </a:ext>
            </a:extLst>
          </p:cNvPr>
          <p:cNvSpPr txBox="1"/>
          <p:nvPr/>
        </p:nvSpPr>
        <p:spPr>
          <a:xfrm>
            <a:off x="1731264" y="1136421"/>
            <a:ext cx="6696456" cy="523220"/>
          </a:xfrm>
          <a:prstGeom prst="rect">
            <a:avLst/>
          </a:prstGeom>
          <a:noFill/>
        </p:spPr>
        <p:txBody>
          <a:bodyPr wrap="square" rtlCol="0">
            <a:spAutoFit/>
          </a:bodyPr>
          <a:lstStyle/>
          <a:p>
            <a:r>
              <a:rPr lang="da-DK" sz="2800">
                <a:solidFill>
                  <a:srgbClr val="CC3300"/>
                </a:solidFill>
                <a:latin typeface="Arial Black" panose="020B0A04020102020204" pitchFamily="34" charset="0"/>
              </a:rPr>
              <a:t>Projektets andre dele</a:t>
            </a:r>
          </a:p>
        </p:txBody>
      </p:sp>
      <p:sp>
        <p:nvSpPr>
          <p:cNvPr id="5" name="Tekstfelt 4">
            <a:extLst>
              <a:ext uri="{FF2B5EF4-FFF2-40B4-BE49-F238E27FC236}">
                <a16:creationId xmlns:a16="http://schemas.microsoft.com/office/drawing/2014/main" id="{FF3A0968-2CFA-5D50-C5B3-00CCEF4641D1}"/>
              </a:ext>
            </a:extLst>
          </p:cNvPr>
          <p:cNvSpPr txBox="1"/>
          <p:nvPr/>
        </p:nvSpPr>
        <p:spPr>
          <a:xfrm>
            <a:off x="1731264" y="2105561"/>
            <a:ext cx="9739376" cy="1323439"/>
          </a:xfrm>
          <a:prstGeom prst="rect">
            <a:avLst/>
          </a:prstGeom>
          <a:noFill/>
        </p:spPr>
        <p:txBody>
          <a:bodyPr wrap="square" rtlCol="0">
            <a:spAutoFit/>
          </a:bodyPr>
          <a:lstStyle/>
          <a:p>
            <a:pPr marL="342900" indent="-342900">
              <a:buFont typeface="Arial" panose="020B0604020202020204" pitchFamily="34" charset="0"/>
              <a:buChar char="•"/>
            </a:pPr>
            <a:r>
              <a:rPr lang="da-DK" sz="2000">
                <a:latin typeface="Arial" panose="020B0604020202020204" pitchFamily="34" charset="0"/>
                <a:cs typeface="Arial" panose="020B0604020202020204" pitchFamily="34" charset="0"/>
              </a:rPr>
              <a:t>Samarbejde </a:t>
            </a:r>
            <a:r>
              <a:rPr lang="da-DK" sz="2000" dirty="0">
                <a:latin typeface="Arial" panose="020B0604020202020204" pitchFamily="34" charset="0"/>
                <a:cs typeface="Arial" panose="020B0604020202020204" pitchFamily="34" charset="0"/>
              </a:rPr>
              <a:t>med almen praksis</a:t>
            </a: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Samarbejde med Aalborg Universitetshospital	</a:t>
            </a:r>
            <a:r>
              <a:rPr lang="da-DK"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da-DK" sz="2000">
                <a:latin typeface="Arial" panose="020B0604020202020204" pitchFamily="34" charset="0"/>
                <a:cs typeface="Arial" panose="020B0604020202020204" pitchFamily="34" charset="0"/>
              </a:rPr>
              <a:t>Samarbejdet </a:t>
            </a:r>
            <a:r>
              <a:rPr lang="da-DK" sz="2000" dirty="0">
                <a:latin typeface="Arial" panose="020B0604020202020204" pitchFamily="34" charset="0"/>
                <a:cs typeface="Arial" panose="020B0604020202020204" pitchFamily="34" charset="0"/>
              </a:rPr>
              <a:t>med Den </a:t>
            </a:r>
            <a:r>
              <a:rPr lang="da-DK" sz="2000" err="1">
                <a:latin typeface="Arial" panose="020B0604020202020204" pitchFamily="34" charset="0"/>
                <a:cs typeface="Arial" panose="020B0604020202020204" pitchFamily="34" charset="0"/>
              </a:rPr>
              <a:t>Præhospitale</a:t>
            </a:r>
            <a:r>
              <a:rPr lang="da-DK" sz="2000">
                <a:latin typeface="Arial" panose="020B0604020202020204" pitchFamily="34" charset="0"/>
                <a:cs typeface="Arial" panose="020B0604020202020204" pitchFamily="34" charset="0"/>
              </a:rPr>
              <a:t> Virksomhed/ambulancetjenesten</a:t>
            </a:r>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a:latin typeface="Arial" panose="020B0604020202020204" pitchFamily="34" charset="0"/>
                <a:cs typeface="Arial" panose="020B0604020202020204" pitchFamily="34" charset="0"/>
              </a:rPr>
              <a:t>Samarbejde </a:t>
            </a:r>
            <a:r>
              <a:rPr lang="da-DK" sz="2000" dirty="0">
                <a:latin typeface="Arial" panose="020B0604020202020204" pitchFamily="34" charset="0"/>
                <a:cs typeface="Arial" panose="020B0604020202020204" pitchFamily="34" charset="0"/>
              </a:rPr>
              <a:t>med </a:t>
            </a:r>
            <a:r>
              <a:rPr lang="da-DK" sz="2000">
                <a:latin typeface="Arial" panose="020B0604020202020204" pitchFamily="34" charset="0"/>
                <a:cs typeface="Arial" panose="020B0604020202020204" pitchFamily="34" charset="0"/>
              </a:rPr>
              <a:t>Seniorrådet om </a:t>
            </a:r>
            <a:r>
              <a:rPr lang="da-DK" sz="2000" dirty="0">
                <a:latin typeface="Arial" panose="020B0604020202020204" pitchFamily="34" charset="0"/>
                <a:cs typeface="Arial" panose="020B0604020202020204" pitchFamily="34" charset="0"/>
              </a:rPr>
              <a:t>borgermøder</a:t>
            </a:r>
          </a:p>
        </p:txBody>
      </p:sp>
    </p:spTree>
    <p:extLst>
      <p:ext uri="{BB962C8B-B14F-4D97-AF65-F5344CB8AC3E}">
        <p14:creationId xmlns:p14="http://schemas.microsoft.com/office/powerpoint/2010/main" val="2695615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rundet rektangel 1"/>
          <p:cNvSpPr/>
          <p:nvPr/>
        </p:nvSpPr>
        <p:spPr>
          <a:xfrm>
            <a:off x="2743552" y="1221331"/>
            <a:ext cx="5888039"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lvl="0" algn="ctr"/>
            <a:r>
              <a:rPr lang="da-DK">
                <a:solidFill>
                  <a:srgbClr val="800000"/>
                </a:solidFill>
                <a:latin typeface="Cachet Std Bold"/>
              </a:rPr>
              <a:t>Hyppig status for den enkelte borger </a:t>
            </a:r>
            <a:r>
              <a:rPr lang="da-DK" dirty="0">
                <a:solidFill>
                  <a:srgbClr val="800000"/>
                </a:solidFill>
                <a:latin typeface="Cachet Std Bold"/>
              </a:rPr>
              <a:t>med fokus </a:t>
            </a:r>
            <a:r>
              <a:rPr lang="da-DK">
                <a:solidFill>
                  <a:srgbClr val="800000"/>
                </a:solidFill>
                <a:latin typeface="Cachet Std Bold"/>
              </a:rPr>
              <a:t>på undersøgelses- og behandlingsniveau - og rutiner*</a:t>
            </a:r>
            <a:endParaRPr lang="da-DK" dirty="0">
              <a:solidFill>
                <a:srgbClr val="800000"/>
              </a:solidFill>
              <a:latin typeface="Cachet Std Bold"/>
            </a:endParaRPr>
          </a:p>
        </p:txBody>
      </p:sp>
      <p:sp>
        <p:nvSpPr>
          <p:cNvPr id="7" name="Afrundet rektangel 6"/>
          <p:cNvSpPr/>
          <p:nvPr/>
        </p:nvSpPr>
        <p:spPr>
          <a:xfrm>
            <a:off x="6464359" y="3771426"/>
            <a:ext cx="4516016"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Begrænset undersøgelsesniveau </a:t>
            </a:r>
            <a:endParaRPr lang="da-DK" dirty="0">
              <a:solidFill>
                <a:srgbClr val="800000"/>
              </a:solidFill>
              <a:latin typeface="Cachet Std Bold"/>
            </a:endParaRPr>
          </a:p>
          <a:p>
            <a:pPr algn="ctr"/>
            <a:r>
              <a:rPr lang="da-DK" dirty="0">
                <a:solidFill>
                  <a:srgbClr val="800000"/>
                </a:solidFill>
                <a:latin typeface="Cachet Std Bold"/>
              </a:rPr>
              <a:t>Begrænset behandlingsniveau </a:t>
            </a:r>
          </a:p>
        </p:txBody>
      </p:sp>
      <p:sp>
        <p:nvSpPr>
          <p:cNvPr id="8" name="Afrundet rektangel 7"/>
          <p:cNvSpPr/>
          <p:nvPr/>
        </p:nvSpPr>
        <p:spPr>
          <a:xfrm>
            <a:off x="443086" y="3763614"/>
            <a:ext cx="4339060"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Fuldt undersøgelsesniveau </a:t>
            </a:r>
            <a:endParaRPr lang="da-DK" dirty="0">
              <a:solidFill>
                <a:srgbClr val="800000"/>
              </a:solidFill>
              <a:latin typeface="Cachet Std Bold"/>
            </a:endParaRPr>
          </a:p>
          <a:p>
            <a:pPr algn="ctr"/>
            <a:r>
              <a:rPr lang="da-DK" dirty="0">
                <a:solidFill>
                  <a:srgbClr val="800000"/>
                </a:solidFill>
                <a:latin typeface="Cachet Std Bold"/>
              </a:rPr>
              <a:t>Fuldt behandlingsniveau </a:t>
            </a:r>
          </a:p>
        </p:txBody>
      </p:sp>
      <p:sp>
        <p:nvSpPr>
          <p:cNvPr id="9" name="Afrundet rektangel 8"/>
          <p:cNvSpPr/>
          <p:nvPr/>
        </p:nvSpPr>
        <p:spPr>
          <a:xfrm>
            <a:off x="2670193" y="2584736"/>
            <a:ext cx="5961398"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lvl="0" algn="ctr"/>
            <a:r>
              <a:rPr lang="da-DK">
                <a:solidFill>
                  <a:srgbClr val="800000"/>
                </a:solidFill>
                <a:latin typeface="Cachet Std Bold"/>
              </a:rPr>
              <a:t>Overraskelsesspørgsmål - Faglig vurdering/Triage Retningslinjer om bestemte tidspunkter</a:t>
            </a:r>
            <a:endParaRPr lang="da-DK" dirty="0">
              <a:solidFill>
                <a:srgbClr val="800000"/>
              </a:solidFill>
              <a:latin typeface="Cachet Std Bold"/>
            </a:endParaRPr>
          </a:p>
          <a:p>
            <a:pPr lvl="0" algn="ctr"/>
            <a:r>
              <a:rPr lang="da-DK">
                <a:solidFill>
                  <a:srgbClr val="800000"/>
                </a:solidFill>
                <a:latin typeface="Cachet Std Bold"/>
              </a:rPr>
              <a:t>Borgerens </a:t>
            </a:r>
            <a:r>
              <a:rPr lang="da-DK" dirty="0">
                <a:solidFill>
                  <a:srgbClr val="800000"/>
                </a:solidFill>
                <a:latin typeface="Cachet Std Bold"/>
              </a:rPr>
              <a:t>egne ønsker**</a:t>
            </a:r>
          </a:p>
        </p:txBody>
      </p:sp>
      <p:sp>
        <p:nvSpPr>
          <p:cNvPr id="11" name="Afrundet rektangel 12">
            <a:extLst>
              <a:ext uri="{FF2B5EF4-FFF2-40B4-BE49-F238E27FC236}">
                <a16:creationId xmlns:a16="http://schemas.microsoft.com/office/drawing/2014/main" id="{0E0E9515-D6FF-6E1B-68D8-396225A4125E}"/>
              </a:ext>
            </a:extLst>
          </p:cNvPr>
          <p:cNvSpPr/>
          <p:nvPr/>
        </p:nvSpPr>
        <p:spPr>
          <a:xfrm>
            <a:off x="4618180" y="4933494"/>
            <a:ext cx="2065424"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dirty="0">
                <a:solidFill>
                  <a:srgbClr val="800000"/>
                </a:solidFill>
                <a:latin typeface="Cachet Std Bold"/>
              </a:rPr>
              <a:t>Samtaler </a:t>
            </a:r>
            <a:r>
              <a:rPr lang="da-DK">
                <a:solidFill>
                  <a:srgbClr val="800000"/>
                </a:solidFill>
                <a:latin typeface="Cachet Std Bold"/>
              </a:rPr>
              <a:t>med borger </a:t>
            </a:r>
            <a:r>
              <a:rPr lang="da-DK" dirty="0">
                <a:solidFill>
                  <a:srgbClr val="800000"/>
                </a:solidFill>
                <a:latin typeface="Cachet Std Bold"/>
              </a:rPr>
              <a:t>og pårørende</a:t>
            </a:r>
          </a:p>
        </p:txBody>
      </p:sp>
      <p:sp>
        <p:nvSpPr>
          <p:cNvPr id="14" name="Pil: nedad 13">
            <a:extLst>
              <a:ext uri="{FF2B5EF4-FFF2-40B4-BE49-F238E27FC236}">
                <a16:creationId xmlns:a16="http://schemas.microsoft.com/office/drawing/2014/main" id="{E45B282B-92CD-49C5-68FE-449606B745C4}"/>
              </a:ext>
            </a:extLst>
          </p:cNvPr>
          <p:cNvSpPr/>
          <p:nvPr/>
        </p:nvSpPr>
        <p:spPr>
          <a:xfrm>
            <a:off x="5411643" y="2227088"/>
            <a:ext cx="481475" cy="252158"/>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Pil: nedad 18">
            <a:extLst>
              <a:ext uri="{FF2B5EF4-FFF2-40B4-BE49-F238E27FC236}">
                <a16:creationId xmlns:a16="http://schemas.microsoft.com/office/drawing/2014/main" id="{C199F7C7-1F63-ADF4-795E-47532C80EA75}"/>
              </a:ext>
            </a:extLst>
          </p:cNvPr>
          <p:cNvSpPr/>
          <p:nvPr/>
        </p:nvSpPr>
        <p:spPr>
          <a:xfrm>
            <a:off x="5411642" y="3670028"/>
            <a:ext cx="481475" cy="278113"/>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0" name="Pil: nedad 19">
            <a:extLst>
              <a:ext uri="{FF2B5EF4-FFF2-40B4-BE49-F238E27FC236}">
                <a16:creationId xmlns:a16="http://schemas.microsoft.com/office/drawing/2014/main" id="{6C0B771B-B9C9-B17E-E1FA-9DF7D5265F47}"/>
              </a:ext>
            </a:extLst>
          </p:cNvPr>
          <p:cNvSpPr/>
          <p:nvPr/>
        </p:nvSpPr>
        <p:spPr>
          <a:xfrm>
            <a:off x="5410156" y="4507166"/>
            <a:ext cx="481475" cy="279919"/>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1" name="Title 1">
            <a:extLst>
              <a:ext uri="{FF2B5EF4-FFF2-40B4-BE49-F238E27FC236}">
                <a16:creationId xmlns:a16="http://schemas.microsoft.com/office/drawing/2014/main" id="{30076142-54A0-6113-9B97-802CB66BC2F1}"/>
              </a:ext>
            </a:extLst>
          </p:cNvPr>
          <p:cNvSpPr txBox="1">
            <a:spLocks/>
          </p:cNvSpPr>
          <p:nvPr/>
        </p:nvSpPr>
        <p:spPr>
          <a:xfrm>
            <a:off x="159443" y="556043"/>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pPr algn="ctr"/>
            <a:r>
              <a:rPr lang="da-DK" sz="3200">
                <a:solidFill>
                  <a:srgbClr val="CC3300"/>
                </a:solidFill>
                <a:latin typeface="Arial" panose="020B0604020202020204" pitchFamily="34" charset="0"/>
                <a:cs typeface="Arial" panose="020B0604020202020204" pitchFamily="34" charset="0"/>
              </a:rPr>
              <a:t>Beslutte </a:t>
            </a:r>
            <a:r>
              <a:rPr lang="da-DK" sz="3200" dirty="0">
                <a:solidFill>
                  <a:srgbClr val="CC3300"/>
                </a:solidFill>
                <a:latin typeface="Arial" panose="020B0604020202020204" pitchFamily="34" charset="0"/>
                <a:cs typeface="Arial" panose="020B0604020202020204" pitchFamily="34" charset="0"/>
              </a:rPr>
              <a:t>undersøgelses- og behandlingsniveau</a:t>
            </a:r>
          </a:p>
        </p:txBody>
      </p:sp>
      <p:sp>
        <p:nvSpPr>
          <p:cNvPr id="27" name="Pil: nedad 26">
            <a:extLst>
              <a:ext uri="{FF2B5EF4-FFF2-40B4-BE49-F238E27FC236}">
                <a16:creationId xmlns:a16="http://schemas.microsoft.com/office/drawing/2014/main" id="{6BFD134E-7325-CFEF-ADAE-A48628BC07D6}"/>
              </a:ext>
            </a:extLst>
          </p:cNvPr>
          <p:cNvSpPr/>
          <p:nvPr/>
        </p:nvSpPr>
        <p:spPr>
          <a:xfrm rot="16200000">
            <a:off x="5504052" y="3547211"/>
            <a:ext cx="279918" cy="1372573"/>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3" name="Afrundet rektangel 12">
            <a:extLst>
              <a:ext uri="{FF2B5EF4-FFF2-40B4-BE49-F238E27FC236}">
                <a16:creationId xmlns:a16="http://schemas.microsoft.com/office/drawing/2014/main" id="{D75C54DE-B076-38B7-E34D-749A383861C9}"/>
              </a:ext>
            </a:extLst>
          </p:cNvPr>
          <p:cNvSpPr/>
          <p:nvPr/>
        </p:nvSpPr>
        <p:spPr>
          <a:xfrm>
            <a:off x="9877330" y="2572036"/>
            <a:ext cx="1962024"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**Husk, at der sjældent er helt frit valg</a:t>
            </a:r>
            <a:endParaRPr lang="da-DK" dirty="0">
              <a:solidFill>
                <a:srgbClr val="800000"/>
              </a:solidFill>
              <a:latin typeface="Cachet Std Bold"/>
            </a:endParaRPr>
          </a:p>
        </p:txBody>
      </p:sp>
      <p:sp>
        <p:nvSpPr>
          <p:cNvPr id="4" name="Afrundet rektangel 12">
            <a:extLst>
              <a:ext uri="{FF2B5EF4-FFF2-40B4-BE49-F238E27FC236}">
                <a16:creationId xmlns:a16="http://schemas.microsoft.com/office/drawing/2014/main" id="{5536A394-BDD0-83EF-D910-8D9AD93F08B6}"/>
              </a:ext>
            </a:extLst>
          </p:cNvPr>
          <p:cNvSpPr/>
          <p:nvPr/>
        </p:nvSpPr>
        <p:spPr>
          <a:xfrm>
            <a:off x="9777743" y="1221331"/>
            <a:ext cx="2061611"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*Fx indflytning, startsamtale, årskontrol mm.</a:t>
            </a:r>
            <a:endParaRPr lang="da-DK" dirty="0">
              <a:solidFill>
                <a:srgbClr val="800000"/>
              </a:solidFill>
              <a:latin typeface="Cachet Std Bold"/>
            </a:endParaRPr>
          </a:p>
        </p:txBody>
      </p:sp>
    </p:spTree>
    <p:extLst>
      <p:ext uri="{BB962C8B-B14F-4D97-AF65-F5344CB8AC3E}">
        <p14:creationId xmlns:p14="http://schemas.microsoft.com/office/powerpoint/2010/main" val="333846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72F256A-5454-21EB-9C7D-FC4571188C77}"/>
              </a:ext>
            </a:extLst>
          </p:cNvPr>
          <p:cNvSpPr txBox="1"/>
          <p:nvPr/>
        </p:nvSpPr>
        <p:spPr>
          <a:xfrm>
            <a:off x="1621976" y="495157"/>
            <a:ext cx="9608647" cy="954107"/>
          </a:xfrm>
          <a:prstGeom prst="rect">
            <a:avLst/>
          </a:prstGeom>
          <a:noFill/>
        </p:spPr>
        <p:txBody>
          <a:bodyPr wrap="square" rtlCol="0">
            <a:spAutoFit/>
          </a:bodyPr>
          <a:lstStyle/>
          <a:p>
            <a:r>
              <a:rPr lang="da-DK" sz="2800" dirty="0">
                <a:solidFill>
                  <a:srgbClr val="CC3300"/>
                </a:solidFill>
                <a:latin typeface="Arial Black" panose="020B0A04020102020204" pitchFamily="34" charset="0"/>
                <a:cs typeface="Arial" panose="020B0604020202020204" pitchFamily="34" charset="0"/>
              </a:rPr>
              <a:t>Lidt til ”hvornår”…</a:t>
            </a:r>
          </a:p>
          <a:p>
            <a:r>
              <a:rPr lang="da-DK" sz="2800" dirty="0">
                <a:solidFill>
                  <a:srgbClr val="CC3300"/>
                </a:solidFill>
                <a:latin typeface="Arial Black" panose="020B0A04020102020204" pitchFamily="34" charset="0"/>
                <a:cs typeface="Arial" panose="020B0604020202020204" pitchFamily="34" charset="0"/>
              </a:rPr>
              <a:t>Den sidste levetid forløber forskelligt….</a:t>
            </a:r>
          </a:p>
        </p:txBody>
      </p:sp>
      <p:pic>
        <p:nvPicPr>
          <p:cNvPr id="7" name="Billede 6">
            <a:extLst>
              <a:ext uri="{FF2B5EF4-FFF2-40B4-BE49-F238E27FC236}">
                <a16:creationId xmlns:a16="http://schemas.microsoft.com/office/drawing/2014/main" id="{4709F84B-383C-AB0F-90C3-167350A5E582}"/>
              </a:ext>
            </a:extLst>
          </p:cNvPr>
          <p:cNvPicPr>
            <a:picLocks noChangeAspect="1"/>
          </p:cNvPicPr>
          <p:nvPr/>
        </p:nvPicPr>
        <p:blipFill>
          <a:blip r:embed="rId3"/>
          <a:stretch>
            <a:fillRect/>
          </a:stretch>
        </p:blipFill>
        <p:spPr>
          <a:xfrm>
            <a:off x="3044952" y="1483067"/>
            <a:ext cx="5601462" cy="4304517"/>
          </a:xfrm>
          <a:prstGeom prst="rect">
            <a:avLst/>
          </a:prstGeom>
          <a:effectLst>
            <a:outerShdw blurRad="50800" dist="38100" dir="2700000" sx="102000" sy="102000" algn="tl" rotWithShape="0">
              <a:srgbClr val="002060">
                <a:alpha val="40000"/>
              </a:srgbClr>
            </a:outerShdw>
          </a:effectLst>
        </p:spPr>
      </p:pic>
    </p:spTree>
    <p:extLst>
      <p:ext uri="{BB962C8B-B14F-4D97-AF65-F5344CB8AC3E}">
        <p14:creationId xmlns:p14="http://schemas.microsoft.com/office/powerpoint/2010/main" val="1753017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72F256A-5454-21EB-9C7D-FC4571188C77}"/>
              </a:ext>
            </a:extLst>
          </p:cNvPr>
          <p:cNvSpPr txBox="1"/>
          <p:nvPr/>
        </p:nvSpPr>
        <p:spPr>
          <a:xfrm>
            <a:off x="1291676" y="1062063"/>
            <a:ext cx="9608647" cy="1384995"/>
          </a:xfrm>
          <a:prstGeom prst="rect">
            <a:avLst/>
          </a:prstGeom>
          <a:noFill/>
        </p:spPr>
        <p:txBody>
          <a:bodyPr wrap="square" rtlCol="0">
            <a:spAutoFit/>
          </a:bodyPr>
          <a:lstStyle/>
          <a:p>
            <a:pPr algn="ctr"/>
            <a:r>
              <a:rPr lang="da-DK" sz="2800" dirty="0">
                <a:solidFill>
                  <a:srgbClr val="CC3300"/>
                </a:solidFill>
                <a:latin typeface="Arial Black" panose="020B0A04020102020204" pitchFamily="34" charset="0"/>
                <a:cs typeface="Arial" panose="020B0604020202020204" pitchFamily="34" charset="0"/>
              </a:rPr>
              <a:t>Er I gode til at tale om den sidste tid og døden hos </a:t>
            </a:r>
            <a:r>
              <a:rPr lang="da-DK" sz="2800">
                <a:solidFill>
                  <a:srgbClr val="CC3300"/>
                </a:solidFill>
                <a:latin typeface="Arial Black" panose="020B0A04020102020204" pitchFamily="34" charset="0"/>
                <a:cs typeface="Arial" panose="020B0604020202020204" pitchFamily="34" charset="0"/>
              </a:rPr>
              <a:t>jer?</a:t>
            </a:r>
            <a:endParaRPr lang="da-DK" sz="2800" dirty="0">
              <a:solidFill>
                <a:srgbClr val="CC3300"/>
              </a:solidFill>
              <a:latin typeface="Arial Black" panose="020B0A04020102020204" pitchFamily="34" charset="0"/>
              <a:cs typeface="Arial" panose="020B0604020202020204" pitchFamily="34" charset="0"/>
            </a:endParaRPr>
          </a:p>
          <a:p>
            <a:pPr algn="ctr"/>
            <a:r>
              <a:rPr lang="da-DK" sz="2800" dirty="0">
                <a:solidFill>
                  <a:srgbClr val="CC3300"/>
                </a:solidFill>
                <a:latin typeface="Arial Black" panose="020B0A04020102020204" pitchFamily="34" charset="0"/>
                <a:cs typeface="Arial" panose="020B0604020202020204" pitchFamily="34" charset="0"/>
              </a:rPr>
              <a:t>Får I taget beslutning om behandlingsniveau</a:t>
            </a:r>
          </a:p>
        </p:txBody>
      </p:sp>
      <p:sp>
        <p:nvSpPr>
          <p:cNvPr id="2" name="Tekstfelt 1">
            <a:extLst>
              <a:ext uri="{FF2B5EF4-FFF2-40B4-BE49-F238E27FC236}">
                <a16:creationId xmlns:a16="http://schemas.microsoft.com/office/drawing/2014/main" id="{2B0BDFC0-F881-07EB-977E-B2D75B2CED9E}"/>
              </a:ext>
            </a:extLst>
          </p:cNvPr>
          <p:cNvSpPr txBox="1"/>
          <p:nvPr/>
        </p:nvSpPr>
        <p:spPr>
          <a:xfrm>
            <a:off x="2572869" y="2732864"/>
            <a:ext cx="7046259" cy="1938992"/>
          </a:xfrm>
          <a:prstGeom prst="rect">
            <a:avLst/>
          </a:prstGeom>
          <a:noFill/>
        </p:spPr>
        <p:txBody>
          <a:bodyPr wrap="square" rtlCol="0">
            <a:spAutoFit/>
          </a:bodyPr>
          <a:lstStyle/>
          <a:p>
            <a:pPr marL="342900" indent="-342900" algn="ctr">
              <a:buFont typeface="Arial" panose="020B0604020202020204" pitchFamily="34" charset="0"/>
              <a:buChar char="•"/>
            </a:pPr>
            <a:r>
              <a:rPr lang="da-DK" sz="2400" b="1" dirty="0">
                <a:solidFill>
                  <a:srgbClr val="800000"/>
                </a:solidFill>
                <a:latin typeface="Arial" panose="020B0604020202020204" pitchFamily="34" charset="0"/>
                <a:cs typeface="Arial" panose="020B0604020202020204" pitchFamily="34" charset="0"/>
              </a:rPr>
              <a:t>Hvornår gør I det?</a:t>
            </a:r>
          </a:p>
          <a:p>
            <a:pPr marL="342900" indent="-342900" algn="ctr">
              <a:buFont typeface="Arial" panose="020B0604020202020204" pitchFamily="34" charset="0"/>
              <a:buChar char="•"/>
            </a:pPr>
            <a:endParaRPr lang="da-DK" sz="2400" b="1" dirty="0">
              <a:solidFill>
                <a:srgbClr val="800000"/>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da-DK" sz="2400" b="1" dirty="0">
                <a:solidFill>
                  <a:srgbClr val="800000"/>
                </a:solidFill>
                <a:latin typeface="Arial" panose="020B0604020202020204" pitchFamily="34" charset="0"/>
                <a:cs typeface="Arial" panose="020B0604020202020204" pitchFamily="34" charset="0"/>
              </a:rPr>
              <a:t>Hvem gør det?</a:t>
            </a:r>
          </a:p>
          <a:p>
            <a:pPr marL="342900" indent="-342900" algn="ctr">
              <a:buFont typeface="Arial" panose="020B0604020202020204" pitchFamily="34" charset="0"/>
              <a:buChar char="•"/>
            </a:pPr>
            <a:endParaRPr lang="da-DK" sz="2400" b="1" dirty="0">
              <a:solidFill>
                <a:srgbClr val="800000"/>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r>
              <a:rPr lang="da-DK" sz="2400" b="1" dirty="0">
                <a:solidFill>
                  <a:srgbClr val="800000"/>
                </a:solidFill>
                <a:latin typeface="Arial" panose="020B0604020202020204" pitchFamily="34" charset="0"/>
                <a:cs typeface="Arial" panose="020B0604020202020204" pitchFamily="34" charset="0"/>
              </a:rPr>
              <a:t>Hvordan bliver vi (endnu) bedre til det?</a:t>
            </a:r>
            <a:endParaRPr lang="da-DK" sz="2400" dirty="0">
              <a:solidFill>
                <a:srgbClr val="800000"/>
              </a:solidFill>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EEEF301C-A8EB-E1B9-04A0-9CCA3DE5EE5F}"/>
              </a:ext>
            </a:extLst>
          </p:cNvPr>
          <p:cNvSpPr txBox="1"/>
          <p:nvPr/>
        </p:nvSpPr>
        <p:spPr>
          <a:xfrm>
            <a:off x="1408215" y="5142328"/>
            <a:ext cx="9608647" cy="369332"/>
          </a:xfrm>
          <a:prstGeom prst="rect">
            <a:avLst/>
          </a:prstGeom>
          <a:noFill/>
        </p:spPr>
        <p:txBody>
          <a:bodyPr wrap="square" rtlCol="0">
            <a:spAutoFit/>
          </a:bodyPr>
          <a:lstStyle/>
          <a:p>
            <a:pPr algn="ctr"/>
            <a:r>
              <a:rPr lang="da-DK" i="1">
                <a:solidFill>
                  <a:srgbClr val="800000"/>
                </a:solidFill>
                <a:latin typeface="Arial" panose="020B0604020202020204" pitchFamily="34" charset="0"/>
                <a:cs typeface="Arial" panose="020B0604020202020204" pitchFamily="34" charset="0"/>
              </a:rPr>
              <a:t>Nogle </a:t>
            </a:r>
            <a:r>
              <a:rPr lang="da-DK" i="1" dirty="0">
                <a:solidFill>
                  <a:srgbClr val="800000"/>
                </a:solidFill>
                <a:latin typeface="Arial" panose="020B0604020202020204" pitchFamily="34" charset="0"/>
                <a:cs typeface="Arial" panose="020B0604020202020204" pitchFamily="34" charset="0"/>
              </a:rPr>
              <a:t>minutter </a:t>
            </a:r>
            <a:r>
              <a:rPr lang="da-DK" i="1">
                <a:solidFill>
                  <a:srgbClr val="800000"/>
                </a:solidFill>
                <a:latin typeface="Arial" panose="020B0604020202020204" pitchFamily="34" charset="0"/>
                <a:cs typeface="Arial" panose="020B0604020202020204" pitchFamily="34" charset="0"/>
              </a:rPr>
              <a:t>i mindre </a:t>
            </a:r>
            <a:r>
              <a:rPr lang="da-DK" i="1" dirty="0">
                <a:solidFill>
                  <a:srgbClr val="800000"/>
                </a:solidFill>
                <a:latin typeface="Arial" panose="020B0604020202020204" pitchFamily="34" charset="0"/>
                <a:cs typeface="Arial" panose="020B0604020202020204" pitchFamily="34" charset="0"/>
              </a:rPr>
              <a:t>grupper - </a:t>
            </a:r>
            <a:r>
              <a:rPr lang="da-DK" i="1">
                <a:solidFill>
                  <a:srgbClr val="800000"/>
                </a:solidFill>
                <a:latin typeface="Arial" panose="020B0604020202020204" pitchFamily="34" charset="0"/>
                <a:cs typeface="Arial" panose="020B0604020202020204" pitchFamily="34" charset="0"/>
              </a:rPr>
              <a:t>Opsamling med alle</a:t>
            </a:r>
            <a:endParaRPr lang="da-DK" i="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290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A4DB110A-0C8B-4D81-9EFA-5587C95506C3}"/>
              </a:ext>
            </a:extLst>
          </p:cNvPr>
          <p:cNvSpPr>
            <a:spLocks noGrp="1"/>
          </p:cNvSpPr>
          <p:nvPr>
            <p:ph type="title"/>
          </p:nvPr>
        </p:nvSpPr>
        <p:spPr>
          <a:xfrm>
            <a:off x="1603479" y="602425"/>
            <a:ext cx="7872662" cy="711639"/>
          </a:xfrm>
        </p:spPr>
        <p:txBody>
          <a:bodyPr>
            <a:noAutofit/>
          </a:bodyPr>
          <a:lstStyle/>
          <a:p>
            <a:r>
              <a:rPr lang="da-DK" sz="3200" b="1" dirty="0">
                <a:solidFill>
                  <a:srgbClr val="CC3300"/>
                </a:solidFill>
                <a:latin typeface="Arial Black" panose="020B0A04020102020204" pitchFamily="34" charset="0"/>
              </a:rPr>
              <a:t>Hvad skal de professionelle samtaler handle om?</a:t>
            </a:r>
          </a:p>
        </p:txBody>
      </p:sp>
      <p:grpSp>
        <p:nvGrpSpPr>
          <p:cNvPr id="7" name="Gruppe 6">
            <a:extLst>
              <a:ext uri="{FF2B5EF4-FFF2-40B4-BE49-F238E27FC236}">
                <a16:creationId xmlns:a16="http://schemas.microsoft.com/office/drawing/2014/main" id="{D3CD3D32-158E-E390-5C75-C90F84B284F4}"/>
              </a:ext>
            </a:extLst>
          </p:cNvPr>
          <p:cNvGrpSpPr/>
          <p:nvPr/>
        </p:nvGrpSpPr>
        <p:grpSpPr>
          <a:xfrm>
            <a:off x="6632697" y="1746912"/>
            <a:ext cx="4973489" cy="2513205"/>
            <a:chOff x="6632697" y="1365912"/>
            <a:chExt cx="4973489" cy="2513205"/>
          </a:xfrm>
        </p:grpSpPr>
        <p:pic>
          <p:nvPicPr>
            <p:cNvPr id="4" name="Picture 2" descr="Læge, Maske, Medicinsk, Hospital">
              <a:extLst>
                <a:ext uri="{FF2B5EF4-FFF2-40B4-BE49-F238E27FC236}">
                  <a16:creationId xmlns:a16="http://schemas.microsoft.com/office/drawing/2014/main" id="{4DAF7512-5814-17D6-3104-4B8E00124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399" y="1396738"/>
              <a:ext cx="2358260" cy="2482379"/>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33A81A08-D615-4B48-A1AD-78154EC87790}"/>
                </a:ext>
              </a:extLst>
            </p:cNvPr>
            <p:cNvSpPr txBox="1"/>
            <p:nvPr/>
          </p:nvSpPr>
          <p:spPr>
            <a:xfrm>
              <a:off x="6632697" y="1365912"/>
              <a:ext cx="4434570" cy="830997"/>
            </a:xfrm>
            <a:prstGeom prst="rect">
              <a:avLst/>
            </a:prstGeom>
            <a:noFill/>
          </p:spPr>
          <p:txBody>
            <a:bodyPr wrap="square" rtlCol="0">
              <a:spAutoFit/>
            </a:bodyPr>
            <a:lstStyle/>
            <a:p>
              <a:r>
                <a:rPr lang="da-DK" sz="2400" b="1">
                  <a:solidFill>
                    <a:srgbClr val="800000"/>
                  </a:solidFill>
                  <a:latin typeface="Arial" panose="020B0604020202020204" pitchFamily="34" charset="0"/>
                  <a:cs typeface="Arial" panose="020B0604020202020204" pitchFamily="34" charset="0"/>
                </a:rPr>
                <a:t>Livsforlængende behandling</a:t>
              </a:r>
              <a:endParaRPr lang="da-DK" sz="2400" b="1" dirty="0">
                <a:solidFill>
                  <a:srgbClr val="800000"/>
                </a:solidFill>
                <a:latin typeface="Arial" panose="020B0604020202020204" pitchFamily="34" charset="0"/>
                <a:cs typeface="Arial" panose="020B0604020202020204" pitchFamily="34" charset="0"/>
              </a:endParaRPr>
            </a:p>
            <a:p>
              <a:endParaRPr lang="da-DK" sz="2400" b="1" dirty="0">
                <a:solidFill>
                  <a:srgbClr val="800000"/>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44D7FBC0-0D02-4BD6-810E-9AB3B4CB56AB}"/>
                </a:ext>
              </a:extLst>
            </p:cNvPr>
            <p:cNvSpPr txBox="1"/>
            <p:nvPr/>
          </p:nvSpPr>
          <p:spPr>
            <a:xfrm>
              <a:off x="9476141" y="1980613"/>
              <a:ext cx="2130045" cy="1323439"/>
            </a:xfrm>
            <a:prstGeom prst="rect">
              <a:avLst/>
            </a:prstGeom>
            <a:noFill/>
          </p:spPr>
          <p:txBody>
            <a:bodyPr wrap="square" rtlCol="0">
              <a:spAutoFit/>
            </a:bodyPr>
            <a:lstStyle/>
            <a:p>
              <a:r>
                <a:rPr lang="da-DK" sz="1600" b="1" dirty="0">
                  <a:solidFill>
                    <a:srgbClr val="800000"/>
                  </a:solidFill>
                  <a:latin typeface="Arial" panose="020B0604020202020204" pitchFamily="34" charset="0"/>
                  <a:cs typeface="Arial" panose="020B0604020202020204" pitchFamily="34" charset="0"/>
                </a:rPr>
                <a:t>Indlæggelse?</a:t>
              </a:r>
            </a:p>
            <a:p>
              <a:r>
                <a:rPr lang="da-DK" sz="1600" b="1" dirty="0">
                  <a:solidFill>
                    <a:srgbClr val="800000"/>
                  </a:solidFill>
                  <a:latin typeface="Arial" panose="020B0604020202020204" pitchFamily="34" charset="0"/>
                  <a:cs typeface="Arial" panose="020B0604020202020204" pitchFamily="34" charset="0"/>
                </a:rPr>
                <a:t>Undersøgelser?</a:t>
              </a:r>
            </a:p>
            <a:p>
              <a:r>
                <a:rPr lang="da-DK" sz="1600" b="1" dirty="0">
                  <a:solidFill>
                    <a:srgbClr val="800000"/>
                  </a:solidFill>
                  <a:latin typeface="Arial" panose="020B0604020202020204" pitchFamily="34" charset="0"/>
                  <a:cs typeface="Arial" panose="020B0604020202020204" pitchFamily="34" charset="0"/>
                </a:rPr>
                <a:t>Medicin?</a:t>
              </a:r>
            </a:p>
            <a:p>
              <a:r>
                <a:rPr lang="da-DK" sz="1600" b="1" dirty="0">
                  <a:solidFill>
                    <a:srgbClr val="800000"/>
                  </a:solidFill>
                  <a:latin typeface="Arial" panose="020B0604020202020204" pitchFamily="34" charset="0"/>
                  <a:cs typeface="Arial" panose="020B0604020202020204" pitchFamily="34" charset="0"/>
                </a:rPr>
                <a:t>Sonde?</a:t>
              </a:r>
            </a:p>
            <a:p>
              <a:r>
                <a:rPr lang="da-DK" sz="1600" b="1" dirty="0">
                  <a:solidFill>
                    <a:srgbClr val="800000"/>
                  </a:solidFill>
                  <a:latin typeface="Arial" panose="020B0604020202020204" pitchFamily="34" charset="0"/>
                  <a:cs typeface="Arial" panose="020B0604020202020204" pitchFamily="34" charset="0"/>
                </a:rPr>
                <a:t>…….</a:t>
              </a:r>
            </a:p>
          </p:txBody>
        </p:sp>
      </p:grpSp>
      <p:grpSp>
        <p:nvGrpSpPr>
          <p:cNvPr id="8" name="Gruppe 7">
            <a:extLst>
              <a:ext uri="{FF2B5EF4-FFF2-40B4-BE49-F238E27FC236}">
                <a16:creationId xmlns:a16="http://schemas.microsoft.com/office/drawing/2014/main" id="{987CD82F-D08A-6931-0EFA-9C53B67E21A2}"/>
              </a:ext>
            </a:extLst>
          </p:cNvPr>
          <p:cNvGrpSpPr/>
          <p:nvPr/>
        </p:nvGrpSpPr>
        <p:grpSpPr>
          <a:xfrm>
            <a:off x="2667000" y="3471556"/>
            <a:ext cx="5478791" cy="2278660"/>
            <a:chOff x="2667000" y="3090556"/>
            <a:chExt cx="5478791" cy="2278660"/>
          </a:xfrm>
        </p:grpSpPr>
        <p:pic>
          <p:nvPicPr>
            <p:cNvPr id="1030" name="Picture 6" descr="Min Sidste Vilje: Ønsker til min begravelse eller bisættelse">
              <a:extLst>
                <a:ext uri="{FF2B5EF4-FFF2-40B4-BE49-F238E27FC236}">
                  <a16:creationId xmlns:a16="http://schemas.microsoft.com/office/drawing/2014/main" id="{C04FCA47-B1A2-41BB-AF28-0234E92E04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67" t="11678" r="15504" b="11992"/>
            <a:stretch/>
          </p:blipFill>
          <p:spPr bwMode="auto">
            <a:xfrm>
              <a:off x="4836361" y="3090556"/>
              <a:ext cx="1564520" cy="227866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D250CEA3-5E66-4AA8-933A-D245FC8A9195}"/>
                </a:ext>
              </a:extLst>
            </p:cNvPr>
            <p:cNvSpPr txBox="1"/>
            <p:nvPr/>
          </p:nvSpPr>
          <p:spPr>
            <a:xfrm>
              <a:off x="2667000" y="3631053"/>
              <a:ext cx="2241691" cy="1569660"/>
            </a:xfrm>
            <a:prstGeom prst="rect">
              <a:avLst/>
            </a:prstGeom>
            <a:noFill/>
          </p:spPr>
          <p:txBody>
            <a:bodyPr wrap="square" rtlCol="0">
              <a:spAutoFit/>
            </a:bodyPr>
            <a:lstStyle/>
            <a:p>
              <a:r>
                <a:rPr lang="da-DK" sz="2400" b="1" dirty="0">
                  <a:solidFill>
                    <a:srgbClr val="800000"/>
                  </a:solidFill>
                  <a:latin typeface="Arial" panose="020B0604020202020204" pitchFamily="34" charset="0"/>
                  <a:cs typeface="Arial" panose="020B0604020202020204" pitchFamily="34" charset="0"/>
                </a:rPr>
                <a:t>Ønsker til livet</a:t>
              </a:r>
              <a:r>
                <a:rPr lang="da-DK" sz="2400" b="1">
                  <a:solidFill>
                    <a:srgbClr val="800000"/>
                  </a:solidFill>
                  <a:latin typeface="Arial" panose="020B0604020202020204" pitchFamily="34" charset="0"/>
                  <a:cs typeface="Arial" panose="020B0604020202020204" pitchFamily="34" charset="0"/>
                </a:rPr>
                <a:t>, døden og </a:t>
              </a:r>
              <a:r>
                <a:rPr lang="da-DK" sz="2400" b="1" dirty="0">
                  <a:solidFill>
                    <a:srgbClr val="800000"/>
                  </a:solidFill>
                  <a:latin typeface="Arial" panose="020B0604020202020204" pitchFamily="34" charset="0"/>
                  <a:cs typeface="Arial" panose="020B0604020202020204" pitchFamily="34" charset="0"/>
                </a:rPr>
                <a:t>det omkring</a:t>
              </a:r>
            </a:p>
          </p:txBody>
        </p:sp>
        <p:sp>
          <p:nvSpPr>
            <p:cNvPr id="18" name="Tekstfelt 17">
              <a:extLst>
                <a:ext uri="{FF2B5EF4-FFF2-40B4-BE49-F238E27FC236}">
                  <a16:creationId xmlns:a16="http://schemas.microsoft.com/office/drawing/2014/main" id="{A8F01C3A-737F-413F-999B-A808A886842A}"/>
                </a:ext>
              </a:extLst>
            </p:cNvPr>
            <p:cNvSpPr txBox="1"/>
            <p:nvPr/>
          </p:nvSpPr>
          <p:spPr>
            <a:xfrm>
              <a:off x="6400881" y="4104326"/>
              <a:ext cx="1744910" cy="1077218"/>
            </a:xfrm>
            <a:prstGeom prst="rect">
              <a:avLst/>
            </a:prstGeom>
            <a:noFill/>
          </p:spPr>
          <p:txBody>
            <a:bodyPr wrap="square" rtlCol="0">
              <a:spAutoFit/>
            </a:bodyPr>
            <a:lstStyle/>
            <a:p>
              <a:r>
                <a:rPr lang="da-DK" sz="1600" b="1" dirty="0">
                  <a:solidFill>
                    <a:srgbClr val="800000"/>
                  </a:solidFill>
                  <a:latin typeface="Arial" panose="020B0604020202020204" pitchFamily="34" charset="0"/>
                  <a:cs typeface="Arial" panose="020B0604020202020204" pitchFamily="34" charset="0"/>
                </a:rPr>
                <a:t>Ritualer?</a:t>
              </a:r>
            </a:p>
            <a:p>
              <a:r>
                <a:rPr lang="da-DK" sz="1600" b="1" dirty="0">
                  <a:solidFill>
                    <a:srgbClr val="800000"/>
                  </a:solidFill>
                  <a:latin typeface="Arial" panose="020B0604020202020204" pitchFamily="34" charset="0"/>
                  <a:cs typeface="Arial" panose="020B0604020202020204" pitchFamily="34" charset="0"/>
                </a:rPr>
                <a:t>Religion?</a:t>
              </a:r>
            </a:p>
            <a:p>
              <a:r>
                <a:rPr lang="da-DK" sz="1600" b="1" dirty="0">
                  <a:solidFill>
                    <a:srgbClr val="800000"/>
                  </a:solidFill>
                  <a:latin typeface="Arial" panose="020B0604020202020204" pitchFamily="34" charset="0"/>
                  <a:cs typeface="Arial" panose="020B0604020202020204" pitchFamily="34" charset="0"/>
                </a:rPr>
                <a:t>Arveforhold?</a:t>
              </a:r>
            </a:p>
            <a:p>
              <a:r>
                <a:rPr lang="da-DK" sz="1600" b="1" dirty="0">
                  <a:solidFill>
                    <a:srgbClr val="800000"/>
                  </a:solidFill>
                  <a:latin typeface="Arial" panose="020B0604020202020204" pitchFamily="34" charset="0"/>
                  <a:cs typeface="Arial" panose="020B0604020202020204" pitchFamily="34" charset="0"/>
                </a:rPr>
                <a:t>…….</a:t>
              </a:r>
            </a:p>
          </p:txBody>
        </p:sp>
      </p:grpSp>
      <p:grpSp>
        <p:nvGrpSpPr>
          <p:cNvPr id="2" name="Gruppe 1">
            <a:extLst>
              <a:ext uri="{FF2B5EF4-FFF2-40B4-BE49-F238E27FC236}">
                <a16:creationId xmlns:a16="http://schemas.microsoft.com/office/drawing/2014/main" id="{F06991F9-3E05-5DBD-53AB-C98AA2FC361E}"/>
              </a:ext>
            </a:extLst>
          </p:cNvPr>
          <p:cNvGrpSpPr/>
          <p:nvPr/>
        </p:nvGrpSpPr>
        <p:grpSpPr>
          <a:xfrm>
            <a:off x="1104862" y="1739989"/>
            <a:ext cx="4062769" cy="2056226"/>
            <a:chOff x="1104862" y="1358989"/>
            <a:chExt cx="4062769" cy="2056226"/>
          </a:xfrm>
        </p:grpSpPr>
        <p:pic>
          <p:nvPicPr>
            <p:cNvPr id="3" name="Billede 2">
              <a:extLst>
                <a:ext uri="{FF2B5EF4-FFF2-40B4-BE49-F238E27FC236}">
                  <a16:creationId xmlns:a16="http://schemas.microsoft.com/office/drawing/2014/main" id="{28B2FDE3-098A-5EA8-B2A5-0E1157F44541}"/>
                </a:ext>
              </a:extLst>
            </p:cNvPr>
            <p:cNvPicPr>
              <a:picLocks noChangeAspect="1"/>
            </p:cNvPicPr>
            <p:nvPr/>
          </p:nvPicPr>
          <p:blipFill rotWithShape="1">
            <a:blip r:embed="rId5"/>
            <a:srcRect l="67063" t="64596" r="20414" b="20962"/>
            <a:stretch/>
          </p:blipFill>
          <p:spPr>
            <a:xfrm>
              <a:off x="1140014" y="1804412"/>
              <a:ext cx="2483094" cy="1610803"/>
            </a:xfrm>
            <a:prstGeom prst="rect">
              <a:avLst/>
            </a:prstGeom>
          </p:spPr>
        </p:pic>
        <p:sp>
          <p:nvSpPr>
            <p:cNvPr id="6" name="Tekstfelt 5">
              <a:extLst>
                <a:ext uri="{FF2B5EF4-FFF2-40B4-BE49-F238E27FC236}">
                  <a16:creationId xmlns:a16="http://schemas.microsoft.com/office/drawing/2014/main" id="{9A79F53D-3AD7-4C63-8B92-52DEF8017D8D}"/>
                </a:ext>
              </a:extLst>
            </p:cNvPr>
            <p:cNvSpPr txBox="1"/>
            <p:nvPr/>
          </p:nvSpPr>
          <p:spPr>
            <a:xfrm>
              <a:off x="1104862" y="1358989"/>
              <a:ext cx="3796959" cy="830997"/>
            </a:xfrm>
            <a:prstGeom prst="rect">
              <a:avLst/>
            </a:prstGeom>
            <a:noFill/>
          </p:spPr>
          <p:txBody>
            <a:bodyPr wrap="square" rtlCol="0">
              <a:spAutoFit/>
            </a:bodyPr>
            <a:lstStyle/>
            <a:p>
              <a:r>
                <a:rPr lang="da-DK" sz="2400" b="1" dirty="0">
                  <a:solidFill>
                    <a:srgbClr val="800000"/>
                  </a:solidFill>
                  <a:latin typeface="Arial" panose="020B0604020202020204" pitchFamily="34" charset="0"/>
                  <a:cs typeface="Arial" panose="020B0604020202020204" pitchFamily="34" charset="0"/>
                </a:rPr>
                <a:t>Genoplivningsforsøg </a:t>
              </a:r>
            </a:p>
            <a:p>
              <a:r>
                <a:rPr lang="da-DK" sz="2400" b="1" dirty="0">
                  <a:solidFill>
                    <a:srgbClr val="800000"/>
                  </a:solidFill>
                  <a:latin typeface="Arial" panose="020B0604020202020204" pitchFamily="34" charset="0"/>
                  <a:cs typeface="Arial" panose="020B0604020202020204" pitchFamily="34" charset="0"/>
                </a:rPr>
                <a:t>	</a:t>
              </a:r>
            </a:p>
          </p:txBody>
        </p:sp>
        <p:sp>
          <p:nvSpPr>
            <p:cNvPr id="19" name="Tekstfelt 18">
              <a:extLst>
                <a:ext uri="{FF2B5EF4-FFF2-40B4-BE49-F238E27FC236}">
                  <a16:creationId xmlns:a16="http://schemas.microsoft.com/office/drawing/2014/main" id="{7F720491-C91F-4D31-A30E-3484B9F16A17}"/>
                </a:ext>
              </a:extLst>
            </p:cNvPr>
            <p:cNvSpPr txBox="1"/>
            <p:nvPr/>
          </p:nvSpPr>
          <p:spPr>
            <a:xfrm>
              <a:off x="3422721" y="2053153"/>
              <a:ext cx="1744910" cy="584775"/>
            </a:xfrm>
            <a:prstGeom prst="rect">
              <a:avLst/>
            </a:prstGeom>
            <a:noFill/>
          </p:spPr>
          <p:txBody>
            <a:bodyPr wrap="square" rtlCol="0">
              <a:spAutoFit/>
            </a:bodyPr>
            <a:lstStyle/>
            <a:p>
              <a:r>
                <a:rPr lang="da-DK" sz="1600" b="1" dirty="0">
                  <a:solidFill>
                    <a:srgbClr val="800000"/>
                  </a:solidFill>
                  <a:latin typeface="Arial" panose="020B0604020202020204" pitchFamily="34" charset="0"/>
                  <a:cs typeface="Arial" panose="020B0604020202020204" pitchFamily="34" charset="0"/>
                </a:rPr>
                <a:t>Ja</a:t>
              </a:r>
            </a:p>
            <a:p>
              <a:r>
                <a:rPr lang="da-DK" sz="1600" b="1" dirty="0">
                  <a:solidFill>
                    <a:srgbClr val="800000"/>
                  </a:solidFill>
                  <a:latin typeface="Arial" panose="020B0604020202020204" pitchFamily="34" charset="0"/>
                  <a:cs typeface="Arial" panose="020B0604020202020204" pitchFamily="34" charset="0"/>
                </a:rPr>
                <a:t>Nej</a:t>
              </a:r>
            </a:p>
          </p:txBody>
        </p:sp>
        <p:pic>
          <p:nvPicPr>
            <p:cNvPr id="5" name="Picture 4" descr="Skilt, defibrillator">
              <a:extLst>
                <a:ext uri="{FF2B5EF4-FFF2-40B4-BE49-F238E27FC236}">
                  <a16:creationId xmlns:a16="http://schemas.microsoft.com/office/drawing/2014/main" id="{5EBD5280-53E3-CF86-C8B7-BA67FA02AB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3600" y="1880219"/>
              <a:ext cx="349879" cy="5184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2812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2748-32B9-42BC-9291-8A1B31F4C69F}"/>
              </a:ext>
            </a:extLst>
          </p:cNvPr>
          <p:cNvSpPr>
            <a:spLocks noGrp="1"/>
          </p:cNvSpPr>
          <p:nvPr>
            <p:ph type="title"/>
          </p:nvPr>
        </p:nvSpPr>
        <p:spPr>
          <a:xfrm>
            <a:off x="1676400" y="771525"/>
            <a:ext cx="10515600" cy="1325563"/>
          </a:xfrm>
        </p:spPr>
        <p:txBody>
          <a:bodyPr>
            <a:normAutofit/>
          </a:bodyPr>
          <a:lstStyle/>
          <a:p>
            <a:r>
              <a:rPr lang="da-DK" sz="3200" b="1">
                <a:solidFill>
                  <a:srgbClr val="CC3300"/>
                </a:solidFill>
                <a:latin typeface="Arial Black" panose="020B0A04020102020204" pitchFamily="34" charset="0"/>
              </a:rPr>
              <a:t>Hvad er min </a:t>
            </a:r>
            <a:r>
              <a:rPr lang="da-DK" sz="3200" b="1" dirty="0">
                <a:solidFill>
                  <a:srgbClr val="CC3300"/>
                </a:solidFill>
                <a:latin typeface="Arial Black" panose="020B0A04020102020204" pitchFamily="34" charset="0"/>
              </a:rPr>
              <a:t>rolle i samtalen….</a:t>
            </a:r>
          </a:p>
        </p:txBody>
      </p:sp>
      <p:sp>
        <p:nvSpPr>
          <p:cNvPr id="3" name="Content Placeholder 2">
            <a:extLst>
              <a:ext uri="{FF2B5EF4-FFF2-40B4-BE49-F238E27FC236}">
                <a16:creationId xmlns:a16="http://schemas.microsoft.com/office/drawing/2014/main" id="{61DBC627-45E2-42E4-84A8-367137E753AD}"/>
              </a:ext>
            </a:extLst>
          </p:cNvPr>
          <p:cNvSpPr>
            <a:spLocks noGrp="1"/>
          </p:cNvSpPr>
          <p:nvPr>
            <p:ph idx="1"/>
          </p:nvPr>
        </p:nvSpPr>
        <p:spPr>
          <a:xfrm>
            <a:off x="1755169" y="1569530"/>
            <a:ext cx="8611344" cy="4785739"/>
          </a:xfrm>
        </p:spPr>
        <p:txBody>
          <a:bodyPr>
            <a:normAutofit/>
          </a:bodyPr>
          <a:lstStyle/>
          <a:p>
            <a:pPr marL="0" indent="0">
              <a:buNone/>
            </a:pPr>
            <a:endParaRPr lang="da-DK" sz="2400" dirty="0">
              <a:solidFill>
                <a:srgbClr val="800000"/>
              </a:solidFill>
              <a:latin typeface="Arial" panose="020B0604020202020204" pitchFamily="34" charset="0"/>
              <a:cs typeface="Arial" panose="020B0604020202020204" pitchFamily="34" charset="0"/>
            </a:endParaRPr>
          </a:p>
          <a:p>
            <a:pPr marL="0" indent="0">
              <a:buNone/>
            </a:pPr>
            <a:endParaRPr lang="da-DK" sz="2400" dirty="0">
              <a:solidFill>
                <a:srgbClr val="800000"/>
              </a:solidFill>
              <a:latin typeface="Arial" panose="020B0604020202020204" pitchFamily="34" charset="0"/>
              <a:cs typeface="Arial" panose="020B0604020202020204" pitchFamily="34" charset="0"/>
            </a:endParaRPr>
          </a:p>
          <a:p>
            <a:r>
              <a:rPr lang="da-DK" sz="2400">
                <a:solidFill>
                  <a:srgbClr val="800000"/>
                </a:solidFill>
                <a:latin typeface="Arial" panose="020B0604020202020204" pitchFamily="34" charset="0"/>
                <a:cs typeface="Arial" panose="020B0604020202020204" pitchFamily="34" charset="0"/>
              </a:rPr>
              <a:t>Snak lidt ved bordene om, hvordan jeres samtaler med borgerne kan omfatte hele borgerens situation – ikke kun sygdom og død?</a:t>
            </a:r>
          </a:p>
          <a:p>
            <a:pPr marL="0" indent="0">
              <a:buNone/>
            </a:pPr>
            <a:endParaRPr lang="da-DK" sz="2400">
              <a:solidFill>
                <a:srgbClr val="800000"/>
              </a:solidFill>
              <a:latin typeface="Arial" panose="020B0604020202020204" pitchFamily="34" charset="0"/>
              <a:cs typeface="Arial" panose="020B0604020202020204" pitchFamily="34" charset="0"/>
            </a:endParaRPr>
          </a:p>
          <a:p>
            <a:pPr marL="0" indent="0">
              <a:buNone/>
            </a:pPr>
            <a:endParaRPr lang="da-DK" sz="2400">
              <a:solidFill>
                <a:srgbClr val="800000"/>
              </a:solidFill>
              <a:latin typeface="Arial" panose="020B0604020202020204" pitchFamily="34" charset="0"/>
              <a:cs typeface="Arial" panose="020B0604020202020204" pitchFamily="34" charset="0"/>
            </a:endParaRPr>
          </a:p>
          <a:p>
            <a:pPr marL="457200" lvl="1" indent="0">
              <a:buNone/>
            </a:pPr>
            <a:r>
              <a:rPr lang="da-DK" sz="2000" i="1">
                <a:solidFill>
                  <a:srgbClr val="800000"/>
                </a:solidFill>
                <a:latin typeface="Arial" panose="020B0604020202020204" pitchFamily="34" charset="0"/>
                <a:cs typeface="Arial" panose="020B0604020202020204" pitchFamily="34" charset="0"/>
              </a:rPr>
              <a:t>Nogle få minutter ved bordene</a:t>
            </a:r>
            <a:endParaRPr lang="da-DK" sz="2000" i="1" dirty="0">
              <a:solidFill>
                <a:srgbClr val="800000"/>
              </a:solidFill>
              <a:latin typeface="Arial" panose="020B0604020202020204" pitchFamily="34" charset="0"/>
              <a:cs typeface="Arial" panose="020B0604020202020204" pitchFamily="34" charset="0"/>
            </a:endParaRPr>
          </a:p>
          <a:p>
            <a:endParaRPr lang="da-DK" sz="2400" dirty="0">
              <a:solidFill>
                <a:srgbClr val="800000"/>
              </a:solidFill>
              <a:latin typeface="Arial" panose="020B0604020202020204" pitchFamily="34" charset="0"/>
              <a:cs typeface="Arial" panose="020B0604020202020204" pitchFamily="34" charset="0"/>
            </a:endParaRPr>
          </a:p>
          <a:p>
            <a:endParaRPr lang="da-DK" sz="2400"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487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72F256A-5454-21EB-9C7D-FC4571188C77}"/>
              </a:ext>
            </a:extLst>
          </p:cNvPr>
          <p:cNvSpPr txBox="1"/>
          <p:nvPr/>
        </p:nvSpPr>
        <p:spPr>
          <a:xfrm>
            <a:off x="1291676" y="490295"/>
            <a:ext cx="9608647" cy="1384995"/>
          </a:xfrm>
          <a:prstGeom prst="rect">
            <a:avLst/>
          </a:prstGeom>
          <a:noFill/>
        </p:spPr>
        <p:txBody>
          <a:bodyPr wrap="square" rtlCol="0">
            <a:spAutoFit/>
          </a:bodyPr>
          <a:lstStyle/>
          <a:p>
            <a:pPr algn="ctr"/>
            <a:r>
              <a:rPr lang="da-DK" sz="2800" b="1">
                <a:solidFill>
                  <a:srgbClr val="CC3300"/>
                </a:solidFill>
                <a:latin typeface="Arial Black" panose="020B0A04020102020204" pitchFamily="34" charset="0"/>
                <a:cs typeface="Arial" panose="020B0604020202020204" pitchFamily="34" charset="0"/>
              </a:rPr>
              <a:t>Hvornår skal vi</a:t>
            </a:r>
          </a:p>
          <a:p>
            <a:pPr algn="ctr"/>
            <a:r>
              <a:rPr lang="da-DK" sz="2800" b="1">
                <a:solidFill>
                  <a:srgbClr val="CC3300"/>
                </a:solidFill>
                <a:latin typeface="Arial Black" panose="020B0A04020102020204" pitchFamily="34" charset="0"/>
                <a:cs typeface="Arial" panose="020B0604020202020204" pitchFamily="34" charset="0"/>
              </a:rPr>
              <a:t>UNDER ALLE OMSTÆNDIGHEDER</a:t>
            </a:r>
          </a:p>
          <a:p>
            <a:pPr algn="ctr"/>
            <a:r>
              <a:rPr lang="da-DK" sz="2800" b="1">
                <a:solidFill>
                  <a:srgbClr val="CC3300"/>
                </a:solidFill>
                <a:latin typeface="Arial Black" panose="020B0A04020102020204" pitchFamily="34" charset="0"/>
                <a:cs typeface="Arial" panose="020B0604020202020204" pitchFamily="34" charset="0"/>
              </a:rPr>
              <a:t>have en snak med borgeren?</a:t>
            </a:r>
          </a:p>
        </p:txBody>
      </p:sp>
      <p:sp>
        <p:nvSpPr>
          <p:cNvPr id="2" name="Tekstfelt 1">
            <a:extLst>
              <a:ext uri="{FF2B5EF4-FFF2-40B4-BE49-F238E27FC236}">
                <a16:creationId xmlns:a16="http://schemas.microsoft.com/office/drawing/2014/main" id="{2B0BDFC0-F881-07EB-977E-B2D75B2CED9E}"/>
              </a:ext>
            </a:extLst>
          </p:cNvPr>
          <p:cNvSpPr txBox="1"/>
          <p:nvPr/>
        </p:nvSpPr>
        <p:spPr>
          <a:xfrm>
            <a:off x="1609724" y="2192984"/>
            <a:ext cx="8972550" cy="3046988"/>
          </a:xfrm>
          <a:prstGeom prst="rect">
            <a:avLst/>
          </a:prstGeom>
          <a:noFill/>
        </p:spPr>
        <p:txBody>
          <a:bodyPr wrap="square" rtlCol="0">
            <a:spAutoFit/>
          </a:bodyPr>
          <a:lstStyle/>
          <a:p>
            <a:pPr algn="ctr"/>
            <a:endParaRPr lang="da-DK" sz="3200" b="1">
              <a:solidFill>
                <a:srgbClr val="CC3300"/>
              </a:solidFill>
              <a:latin typeface="Arial Black" panose="020B0A04020102020204" pitchFamily="34" charset="0"/>
              <a:cs typeface="Arial" panose="020B0604020202020204" pitchFamily="34" charset="0"/>
            </a:endParaRPr>
          </a:p>
          <a:p>
            <a:pPr algn="ctr"/>
            <a:r>
              <a:rPr lang="da-DK" sz="3200" b="1">
                <a:solidFill>
                  <a:srgbClr val="CC3300"/>
                </a:solidFill>
                <a:latin typeface="Arial Black" panose="020B0A04020102020204" pitchFamily="34" charset="0"/>
                <a:cs typeface="Arial" panose="020B0604020202020204" pitchFamily="34" charset="0"/>
              </a:rPr>
              <a:t>Brug overraskelsesspørgsmålet</a:t>
            </a:r>
            <a:endParaRPr lang="da-DK" sz="3200">
              <a:solidFill>
                <a:srgbClr val="CC3300"/>
              </a:solidFill>
              <a:latin typeface="Arial Black" panose="020B0A04020102020204" pitchFamily="34" charset="0"/>
              <a:cs typeface="Arial" panose="020B0604020202020204" pitchFamily="34" charset="0"/>
            </a:endParaRPr>
          </a:p>
          <a:p>
            <a:endParaRPr lang="da-DK" sz="3200" b="1" dirty="0">
              <a:solidFill>
                <a:srgbClr val="800000"/>
              </a:solidFill>
              <a:latin typeface="Arial" panose="020B0604020202020204" pitchFamily="34" charset="0"/>
              <a:cs typeface="Arial" panose="020B0604020202020204" pitchFamily="34" charset="0"/>
            </a:endParaRPr>
          </a:p>
          <a:p>
            <a:pPr algn="ctr"/>
            <a:r>
              <a:rPr lang="da-DK" sz="3200" b="1" i="1" dirty="0">
                <a:solidFill>
                  <a:srgbClr val="800000"/>
                </a:solidFill>
                <a:latin typeface="Arial" panose="020B0604020202020204" pitchFamily="34" charset="0"/>
                <a:cs typeface="Arial" panose="020B0604020202020204" pitchFamily="34" charset="0"/>
              </a:rPr>
              <a:t>Vil det overraske mig, </a:t>
            </a:r>
            <a:r>
              <a:rPr lang="da-DK" sz="3200" b="1" i="1">
                <a:solidFill>
                  <a:srgbClr val="800000"/>
                </a:solidFill>
                <a:latin typeface="Arial" panose="020B0604020202020204" pitchFamily="34" charset="0"/>
                <a:cs typeface="Arial" panose="020B0604020202020204" pitchFamily="34" charset="0"/>
              </a:rPr>
              <a:t>hvis denne borger dør indenfor </a:t>
            </a:r>
            <a:r>
              <a:rPr lang="da-DK" sz="3200" b="1" i="1" dirty="0">
                <a:solidFill>
                  <a:srgbClr val="800000"/>
                </a:solidFill>
                <a:latin typeface="Arial" panose="020B0604020202020204" pitchFamily="34" charset="0"/>
                <a:cs typeface="Arial" panose="020B0604020202020204" pitchFamily="34" charset="0"/>
              </a:rPr>
              <a:t>de </a:t>
            </a:r>
            <a:r>
              <a:rPr lang="da-DK" sz="3200" b="1" i="1">
                <a:solidFill>
                  <a:srgbClr val="800000"/>
                </a:solidFill>
                <a:latin typeface="Arial" panose="020B0604020202020204" pitchFamily="34" charset="0"/>
                <a:cs typeface="Arial" panose="020B0604020202020204" pitchFamily="34" charset="0"/>
              </a:rPr>
              <a:t>næste 6-12 </a:t>
            </a:r>
            <a:r>
              <a:rPr lang="da-DK" sz="3200" b="1" i="1" dirty="0">
                <a:solidFill>
                  <a:srgbClr val="800000"/>
                </a:solidFill>
                <a:latin typeface="Arial" panose="020B0604020202020204" pitchFamily="34" charset="0"/>
                <a:cs typeface="Arial" panose="020B0604020202020204" pitchFamily="34" charset="0"/>
              </a:rPr>
              <a:t>måneder?</a:t>
            </a:r>
          </a:p>
          <a:p>
            <a:pPr marL="342900" indent="-342900">
              <a:buFont typeface="Arial" panose="020B0604020202020204" pitchFamily="34" charset="0"/>
              <a:buChar char="•"/>
            </a:pPr>
            <a:endParaRPr lang="da-DK" sz="3200"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04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2ACB312-CFC3-E373-AA41-13CD4A75A3C7}"/>
              </a:ext>
            </a:extLst>
          </p:cNvPr>
          <p:cNvPicPr>
            <a:picLocks noChangeAspect="1"/>
          </p:cNvPicPr>
          <p:nvPr/>
        </p:nvPicPr>
        <p:blipFill>
          <a:blip r:embed="rId3"/>
          <a:stretch>
            <a:fillRect/>
          </a:stretch>
        </p:blipFill>
        <p:spPr>
          <a:xfrm rot="1021973">
            <a:off x="6284776" y="1787274"/>
            <a:ext cx="5125165" cy="3562847"/>
          </a:xfrm>
          <a:prstGeom prst="rect">
            <a:avLst/>
          </a:prstGeom>
        </p:spPr>
      </p:pic>
      <p:sp>
        <p:nvSpPr>
          <p:cNvPr id="6" name="Titel 1">
            <a:extLst>
              <a:ext uri="{FF2B5EF4-FFF2-40B4-BE49-F238E27FC236}">
                <a16:creationId xmlns:a16="http://schemas.microsoft.com/office/drawing/2014/main" id="{D9DD0BB4-6396-3E89-4ADD-083A027224F1}"/>
              </a:ext>
            </a:extLst>
          </p:cNvPr>
          <p:cNvSpPr>
            <a:spLocks noGrp="1"/>
          </p:cNvSpPr>
          <p:nvPr>
            <p:ph type="title"/>
          </p:nvPr>
        </p:nvSpPr>
        <p:spPr>
          <a:xfrm>
            <a:off x="1704678" y="226670"/>
            <a:ext cx="9648826" cy="1081007"/>
          </a:xfrm>
        </p:spPr>
        <p:txBody>
          <a:bodyPr>
            <a:normAutofit/>
          </a:bodyPr>
          <a:lstStyle/>
          <a:p>
            <a:r>
              <a:rPr lang="da-DK" sz="3200" b="1">
                <a:solidFill>
                  <a:srgbClr val="CC3300"/>
                </a:solidFill>
                <a:latin typeface="Arial Black" panose="020B0A04020102020204" pitchFamily="34" charset="0"/>
              </a:rPr>
              <a:t>Tips til den vigtige samtale</a:t>
            </a:r>
            <a:endParaRPr lang="da-DK" sz="3200" b="1" dirty="0">
              <a:solidFill>
                <a:srgbClr val="CC3300"/>
              </a:solidFill>
              <a:latin typeface="Arial Black" panose="020B0A04020102020204" pitchFamily="34" charset="0"/>
            </a:endParaRPr>
          </a:p>
        </p:txBody>
      </p:sp>
      <p:pic>
        <p:nvPicPr>
          <p:cNvPr id="3" name="Billede 2">
            <a:extLst>
              <a:ext uri="{FF2B5EF4-FFF2-40B4-BE49-F238E27FC236}">
                <a16:creationId xmlns:a16="http://schemas.microsoft.com/office/drawing/2014/main" id="{72D6719B-DC39-7C79-BDB1-EDF78AA7202D}"/>
              </a:ext>
            </a:extLst>
          </p:cNvPr>
          <p:cNvPicPr>
            <a:picLocks noChangeAspect="1"/>
          </p:cNvPicPr>
          <p:nvPr/>
        </p:nvPicPr>
        <p:blipFill>
          <a:blip r:embed="rId4"/>
          <a:stretch>
            <a:fillRect/>
          </a:stretch>
        </p:blipFill>
        <p:spPr>
          <a:xfrm rot="20499594">
            <a:off x="797797" y="1835851"/>
            <a:ext cx="5153744" cy="3534268"/>
          </a:xfrm>
          <a:prstGeom prst="rect">
            <a:avLst/>
          </a:prstGeom>
        </p:spPr>
      </p:pic>
    </p:spTree>
    <p:extLst>
      <p:ext uri="{BB962C8B-B14F-4D97-AF65-F5344CB8AC3E}">
        <p14:creationId xmlns:p14="http://schemas.microsoft.com/office/powerpoint/2010/main" val="1151024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3171649-5F61-528E-57DE-A8F11F136437}"/>
              </a:ext>
            </a:extLst>
          </p:cNvPr>
          <p:cNvPicPr>
            <a:picLocks noChangeAspect="1"/>
          </p:cNvPicPr>
          <p:nvPr/>
        </p:nvPicPr>
        <p:blipFill>
          <a:blip r:embed="rId3"/>
          <a:stretch>
            <a:fillRect/>
          </a:stretch>
        </p:blipFill>
        <p:spPr>
          <a:xfrm rot="1737083">
            <a:off x="6656045" y="1772648"/>
            <a:ext cx="5288133" cy="3679128"/>
          </a:xfrm>
          <a:prstGeom prst="rect">
            <a:avLst/>
          </a:prstGeom>
        </p:spPr>
      </p:pic>
      <p:pic>
        <p:nvPicPr>
          <p:cNvPr id="5" name="Billede 4">
            <a:extLst>
              <a:ext uri="{FF2B5EF4-FFF2-40B4-BE49-F238E27FC236}">
                <a16:creationId xmlns:a16="http://schemas.microsoft.com/office/drawing/2014/main" id="{C9BF43AE-7D57-648D-3107-F16C2AC4E3F1}"/>
              </a:ext>
            </a:extLst>
          </p:cNvPr>
          <p:cNvPicPr>
            <a:picLocks noChangeAspect="1"/>
          </p:cNvPicPr>
          <p:nvPr/>
        </p:nvPicPr>
        <p:blipFill>
          <a:blip r:embed="rId4"/>
          <a:stretch>
            <a:fillRect/>
          </a:stretch>
        </p:blipFill>
        <p:spPr>
          <a:xfrm rot="20640580">
            <a:off x="1841501" y="1152320"/>
            <a:ext cx="3890676" cy="5489779"/>
          </a:xfrm>
          <a:prstGeom prst="rect">
            <a:avLst/>
          </a:prstGeom>
        </p:spPr>
      </p:pic>
      <p:sp>
        <p:nvSpPr>
          <p:cNvPr id="4" name="Titel 1">
            <a:extLst>
              <a:ext uri="{FF2B5EF4-FFF2-40B4-BE49-F238E27FC236}">
                <a16:creationId xmlns:a16="http://schemas.microsoft.com/office/drawing/2014/main" id="{BAFD34D8-096A-46CB-8DE4-E31400E26DFD}"/>
              </a:ext>
            </a:extLst>
          </p:cNvPr>
          <p:cNvSpPr>
            <a:spLocks noGrp="1"/>
          </p:cNvSpPr>
          <p:nvPr>
            <p:ph type="title"/>
          </p:nvPr>
        </p:nvSpPr>
        <p:spPr>
          <a:xfrm>
            <a:off x="1518920" y="571938"/>
            <a:ext cx="10278979" cy="770656"/>
          </a:xfrm>
        </p:spPr>
        <p:txBody>
          <a:bodyPr>
            <a:normAutofit/>
          </a:bodyPr>
          <a:lstStyle/>
          <a:p>
            <a:r>
              <a:rPr lang="da-DK" sz="3200" b="1">
                <a:solidFill>
                  <a:srgbClr val="CC3300"/>
                </a:solidFill>
                <a:latin typeface="Arial Black" panose="020B0A04020102020204" pitchFamily="34" charset="0"/>
              </a:rPr>
              <a:t>Jammerbugt Kommunes samtaleguide</a:t>
            </a:r>
            <a:endParaRPr lang="da-DK" sz="3200" b="1" dirty="0">
              <a:solidFill>
                <a:srgbClr val="CC3300"/>
              </a:solidFill>
              <a:latin typeface="Arial Black" panose="020B0A04020102020204" pitchFamily="34" charset="0"/>
            </a:endParaRPr>
          </a:p>
        </p:txBody>
      </p:sp>
    </p:spTree>
    <p:extLst>
      <p:ext uri="{BB962C8B-B14F-4D97-AF65-F5344CB8AC3E}">
        <p14:creationId xmlns:p14="http://schemas.microsoft.com/office/powerpoint/2010/main" val="3755449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5CE85B0A-7CB3-2CCB-9F7E-DF98A40B4A1A}"/>
              </a:ext>
            </a:extLst>
          </p:cNvPr>
          <p:cNvSpPr txBox="1"/>
          <p:nvPr/>
        </p:nvSpPr>
        <p:spPr>
          <a:xfrm>
            <a:off x="2622549" y="1511301"/>
            <a:ext cx="6946901" cy="2616101"/>
          </a:xfrm>
          <a:prstGeom prst="rect">
            <a:avLst/>
          </a:prstGeom>
          <a:noFill/>
        </p:spPr>
        <p:txBody>
          <a:bodyPr wrap="square" rtlCol="0">
            <a:spAutoFit/>
          </a:bodyPr>
          <a:lstStyle/>
          <a:p>
            <a:pPr>
              <a:spcAft>
                <a:spcPts val="600"/>
              </a:spcAft>
            </a:pPr>
            <a:r>
              <a:rPr lang="da-DK" sz="3200" b="1" i="1" dirty="0">
                <a:solidFill>
                  <a:srgbClr val="800000"/>
                </a:solidFill>
                <a:latin typeface="Arial" panose="020B0604020202020204" pitchFamily="34" charset="0"/>
                <a:cs typeface="Arial" panose="020B0604020202020204" pitchFamily="34" charset="0"/>
              </a:rPr>
              <a:t>I lidelsens rum skal </a:t>
            </a:r>
            <a:r>
              <a:rPr lang="da-DK" sz="3200" b="1" i="1">
                <a:solidFill>
                  <a:srgbClr val="800000"/>
                </a:solidFill>
                <a:latin typeface="Arial" panose="020B0604020202020204" pitchFamily="34" charset="0"/>
                <a:cs typeface="Arial" panose="020B0604020202020204" pitchFamily="34" charset="0"/>
              </a:rPr>
              <a:t>du.. </a:t>
            </a:r>
          </a:p>
          <a:p>
            <a:pPr marL="457200" indent="-457200">
              <a:spcAft>
                <a:spcPts val="600"/>
              </a:spcAft>
              <a:buFont typeface="Arial" panose="020B0604020202020204" pitchFamily="34" charset="0"/>
              <a:buChar char="•"/>
            </a:pPr>
            <a:r>
              <a:rPr lang="da-DK" sz="3200" b="1" i="1">
                <a:solidFill>
                  <a:srgbClr val="800000"/>
                </a:solidFill>
                <a:latin typeface="Arial" panose="020B0604020202020204" pitchFamily="34" charset="0"/>
                <a:cs typeface="Arial" panose="020B0604020202020204" pitchFamily="34" charset="0"/>
              </a:rPr>
              <a:t>se og lytte                   </a:t>
            </a:r>
          </a:p>
          <a:p>
            <a:pPr marL="457200" indent="-457200">
              <a:spcAft>
                <a:spcPts val="600"/>
              </a:spcAft>
              <a:buFont typeface="Arial" panose="020B0604020202020204" pitchFamily="34" charset="0"/>
              <a:buChar char="•"/>
            </a:pPr>
            <a:r>
              <a:rPr lang="da-DK" sz="3200" b="1" i="1">
                <a:solidFill>
                  <a:srgbClr val="800000"/>
                </a:solidFill>
                <a:latin typeface="Arial" panose="020B0604020202020204" pitchFamily="34" charset="0"/>
                <a:cs typeface="Arial" panose="020B0604020202020204" pitchFamily="34" charset="0"/>
              </a:rPr>
              <a:t>tage </a:t>
            </a:r>
            <a:r>
              <a:rPr lang="da-DK" sz="3200" b="1" i="1" dirty="0">
                <a:solidFill>
                  <a:srgbClr val="800000"/>
                </a:solidFill>
                <a:latin typeface="Arial" panose="020B0604020202020204" pitchFamily="34" charset="0"/>
                <a:cs typeface="Arial" panose="020B0604020202020204" pitchFamily="34" charset="0"/>
              </a:rPr>
              <a:t>alvorligt </a:t>
            </a:r>
            <a:r>
              <a:rPr lang="da-DK" sz="3200" b="1" i="1">
                <a:solidFill>
                  <a:srgbClr val="800000"/>
                </a:solidFill>
                <a:latin typeface="Arial" panose="020B0604020202020204" pitchFamily="34" charset="0"/>
                <a:cs typeface="Arial" panose="020B0604020202020204" pitchFamily="34" charset="0"/>
              </a:rPr>
              <a:t>og rumme</a:t>
            </a:r>
          </a:p>
          <a:p>
            <a:pPr marL="457200" indent="-457200">
              <a:spcAft>
                <a:spcPts val="600"/>
              </a:spcAft>
              <a:buFont typeface="Arial" panose="020B0604020202020204" pitchFamily="34" charset="0"/>
              <a:buChar char="•"/>
            </a:pPr>
            <a:r>
              <a:rPr lang="da-DK" sz="3200" b="1" i="1">
                <a:solidFill>
                  <a:srgbClr val="800000"/>
                </a:solidFill>
                <a:latin typeface="Arial" panose="020B0604020202020204" pitchFamily="34" charset="0"/>
                <a:cs typeface="Arial" panose="020B0604020202020204" pitchFamily="34" charset="0"/>
              </a:rPr>
              <a:t>aldrig skyde hen</a:t>
            </a:r>
          </a:p>
          <a:p>
            <a:pPr algn="r">
              <a:spcAft>
                <a:spcPts val="600"/>
              </a:spcAft>
            </a:pPr>
            <a:r>
              <a:rPr lang="da-DK" sz="1600" i="1">
                <a:solidFill>
                  <a:srgbClr val="800000"/>
                </a:solidFill>
                <a:latin typeface="Arial" panose="020B0604020202020204" pitchFamily="34" charset="0"/>
                <a:cs typeface="Arial" panose="020B0604020202020204" pitchFamily="34" charset="0"/>
              </a:rPr>
              <a:t>Tine Lindhardt, tidl. biskop på Fyn</a:t>
            </a:r>
            <a:endParaRPr lang="da-DK" sz="1600" i="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12FDC40-062B-BDF3-4F77-E05207BAB304}"/>
              </a:ext>
            </a:extLst>
          </p:cNvPr>
          <p:cNvSpPr txBox="1"/>
          <p:nvPr/>
        </p:nvSpPr>
        <p:spPr>
          <a:xfrm>
            <a:off x="924517" y="346514"/>
            <a:ext cx="10192623" cy="523220"/>
          </a:xfrm>
          <a:prstGeom prst="rect">
            <a:avLst/>
          </a:prstGeom>
          <a:noFill/>
        </p:spPr>
        <p:txBody>
          <a:bodyPr wrap="square" rtlCol="0">
            <a:spAutoFit/>
          </a:bodyPr>
          <a:lstStyle/>
          <a:p>
            <a:pPr algn="ctr"/>
            <a:r>
              <a:rPr lang="da-DK" sz="2800" dirty="0">
                <a:solidFill>
                  <a:srgbClr val="CC3300"/>
                </a:solidFill>
                <a:latin typeface="Arial Black" panose="020B0A04020102020204" pitchFamily="34" charset="0"/>
              </a:rPr>
              <a:t>Ha’ en </a:t>
            </a:r>
            <a:r>
              <a:rPr lang="da-DK" sz="2800">
                <a:solidFill>
                  <a:srgbClr val="CC3300"/>
                </a:solidFill>
                <a:latin typeface="Arial Black" panose="020B0A04020102020204" pitchFamily="34" charset="0"/>
              </a:rPr>
              <a:t>god snak med dine borgere….</a:t>
            </a:r>
            <a:endParaRPr lang="da-DK" sz="2800" dirty="0">
              <a:solidFill>
                <a:srgbClr val="CC3300"/>
              </a:solidFill>
              <a:latin typeface="Arial Black" panose="020B0A04020102020204" pitchFamily="34" charset="0"/>
            </a:endParaRPr>
          </a:p>
        </p:txBody>
      </p:sp>
      <p:pic>
        <p:nvPicPr>
          <p:cNvPr id="10" name="Billede 9" descr="Et billede, der indeholder person, tøj, Ansigt, indendørs&#10;&#10;Automatisk genereret beskrivelse">
            <a:extLst>
              <a:ext uri="{FF2B5EF4-FFF2-40B4-BE49-F238E27FC236}">
                <a16:creationId xmlns:a16="http://schemas.microsoft.com/office/drawing/2014/main" id="{ECF872F8-4FC3-0A30-8799-D93722989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1187820"/>
            <a:ext cx="3381703" cy="4052567"/>
          </a:xfrm>
          <a:prstGeom prst="rect">
            <a:avLst/>
          </a:prstGeom>
        </p:spPr>
      </p:pic>
      <p:grpSp>
        <p:nvGrpSpPr>
          <p:cNvPr id="6" name="Gruppe 5">
            <a:extLst>
              <a:ext uri="{FF2B5EF4-FFF2-40B4-BE49-F238E27FC236}">
                <a16:creationId xmlns:a16="http://schemas.microsoft.com/office/drawing/2014/main" id="{9A7860DC-C64C-95A9-0DB9-BD34B6BC18D9}"/>
              </a:ext>
            </a:extLst>
          </p:cNvPr>
          <p:cNvGrpSpPr/>
          <p:nvPr/>
        </p:nvGrpSpPr>
        <p:grpSpPr>
          <a:xfrm>
            <a:off x="6020828" y="1239887"/>
            <a:ext cx="4000500" cy="4000500"/>
            <a:chOff x="5638800" y="1206500"/>
            <a:chExt cx="4000500" cy="4000500"/>
          </a:xfrm>
        </p:grpSpPr>
        <p:pic>
          <p:nvPicPr>
            <p:cNvPr id="3" name="Grafik 2" descr="Historiefortælling kontur">
              <a:extLst>
                <a:ext uri="{FF2B5EF4-FFF2-40B4-BE49-F238E27FC236}">
                  <a16:creationId xmlns:a16="http://schemas.microsoft.com/office/drawing/2014/main" id="{B3E66538-29E0-BAB9-169B-4AE5EAF36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1206500"/>
              <a:ext cx="4000500" cy="4000500"/>
            </a:xfrm>
            <a:prstGeom prst="rect">
              <a:avLst/>
            </a:prstGeom>
          </p:spPr>
        </p:pic>
        <p:sp>
          <p:nvSpPr>
            <p:cNvPr id="4" name="Tekstfelt 3">
              <a:extLst>
                <a:ext uri="{FF2B5EF4-FFF2-40B4-BE49-F238E27FC236}">
                  <a16:creationId xmlns:a16="http://schemas.microsoft.com/office/drawing/2014/main" id="{691608E5-5C12-B1A2-B386-63C603B97CAE}"/>
                </a:ext>
              </a:extLst>
            </p:cNvPr>
            <p:cNvSpPr txBox="1"/>
            <p:nvPr/>
          </p:nvSpPr>
          <p:spPr>
            <a:xfrm>
              <a:off x="6343650" y="3381970"/>
              <a:ext cx="2590800" cy="923330"/>
            </a:xfrm>
            <a:prstGeom prst="rect">
              <a:avLst/>
            </a:prstGeom>
            <a:noFill/>
          </p:spPr>
          <p:txBody>
            <a:bodyPr wrap="square" rtlCol="0">
              <a:spAutoFit/>
            </a:bodyPr>
            <a:lstStyle/>
            <a:p>
              <a:pPr algn="ctr"/>
              <a:r>
                <a:rPr lang="da-DK">
                  <a:solidFill>
                    <a:srgbClr val="800000"/>
                  </a:solidFill>
                  <a:latin typeface="Arial Black" panose="020B0A04020102020204" pitchFamily="34" charset="0"/>
                </a:rPr>
                <a:t>Ting jeg gerne ville have gjort, men ikke nåede</a:t>
              </a:r>
            </a:p>
          </p:txBody>
        </p:sp>
      </p:grpSp>
    </p:spTree>
    <p:extLst>
      <p:ext uri="{BB962C8B-B14F-4D97-AF65-F5344CB8AC3E}">
        <p14:creationId xmlns:p14="http://schemas.microsoft.com/office/powerpoint/2010/main" val="16284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5663AAB8-A3C0-E9E2-60C3-A7F1126BDE28}"/>
              </a:ext>
            </a:extLst>
          </p:cNvPr>
          <p:cNvGraphicFramePr>
            <a:graphicFrameLocks noGrp="1"/>
          </p:cNvGraphicFramePr>
          <p:nvPr>
            <p:extLst>
              <p:ext uri="{D42A27DB-BD31-4B8C-83A1-F6EECF244321}">
                <p14:modId xmlns:p14="http://schemas.microsoft.com/office/powerpoint/2010/main" val="3743867222"/>
              </p:ext>
            </p:extLst>
          </p:nvPr>
        </p:nvGraphicFramePr>
        <p:xfrm>
          <a:off x="1392202" y="1828519"/>
          <a:ext cx="9655067" cy="3774475"/>
        </p:xfrm>
        <a:graphic>
          <a:graphicData uri="http://schemas.openxmlformats.org/drawingml/2006/table">
            <a:tbl>
              <a:tblPr>
                <a:tableStyleId>{5C22544A-7EE6-4342-B048-85BDC9FD1C3A}</a:tableStyleId>
              </a:tblPr>
              <a:tblGrid>
                <a:gridCol w="2171237">
                  <a:extLst>
                    <a:ext uri="{9D8B030D-6E8A-4147-A177-3AD203B41FA5}">
                      <a16:colId xmlns:a16="http://schemas.microsoft.com/office/drawing/2014/main" val="3891090705"/>
                    </a:ext>
                  </a:extLst>
                </a:gridCol>
                <a:gridCol w="1247305">
                  <a:extLst>
                    <a:ext uri="{9D8B030D-6E8A-4147-A177-3AD203B41FA5}">
                      <a16:colId xmlns:a16="http://schemas.microsoft.com/office/drawing/2014/main" val="3966016439"/>
                    </a:ext>
                  </a:extLst>
                </a:gridCol>
                <a:gridCol w="1247305">
                  <a:extLst>
                    <a:ext uri="{9D8B030D-6E8A-4147-A177-3AD203B41FA5}">
                      <a16:colId xmlns:a16="http://schemas.microsoft.com/office/drawing/2014/main" val="86616755"/>
                    </a:ext>
                  </a:extLst>
                </a:gridCol>
                <a:gridCol w="1247305">
                  <a:extLst>
                    <a:ext uri="{9D8B030D-6E8A-4147-A177-3AD203B41FA5}">
                      <a16:colId xmlns:a16="http://schemas.microsoft.com/office/drawing/2014/main" val="1278488650"/>
                    </a:ext>
                  </a:extLst>
                </a:gridCol>
                <a:gridCol w="1247305">
                  <a:extLst>
                    <a:ext uri="{9D8B030D-6E8A-4147-A177-3AD203B41FA5}">
                      <a16:colId xmlns:a16="http://schemas.microsoft.com/office/drawing/2014/main" val="576782016"/>
                    </a:ext>
                  </a:extLst>
                </a:gridCol>
                <a:gridCol w="1247305">
                  <a:extLst>
                    <a:ext uri="{9D8B030D-6E8A-4147-A177-3AD203B41FA5}">
                      <a16:colId xmlns:a16="http://schemas.microsoft.com/office/drawing/2014/main" val="2065695732"/>
                    </a:ext>
                  </a:extLst>
                </a:gridCol>
                <a:gridCol w="1247305">
                  <a:extLst>
                    <a:ext uri="{9D8B030D-6E8A-4147-A177-3AD203B41FA5}">
                      <a16:colId xmlns:a16="http://schemas.microsoft.com/office/drawing/2014/main" val="3302088604"/>
                    </a:ext>
                  </a:extLst>
                </a:gridCol>
              </a:tblGrid>
              <a:tr h="421991">
                <a:tc>
                  <a:txBody>
                    <a:bodyPr/>
                    <a:lstStyle/>
                    <a:p>
                      <a:pPr algn="l" fontAlgn="ct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Sygehus</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Hospice</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Plejehjem</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Eget Hjem</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Andet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Uoplyst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281592956"/>
                  </a:ext>
                </a:extLst>
              </a:tr>
              <a:tr h="421991">
                <a:tc>
                  <a:txBody>
                    <a:bodyPr/>
                    <a:lstStyle/>
                    <a:p>
                      <a:pPr algn="just" fontAlgn="ctr"/>
                      <a:r>
                        <a:rPr lang="da-DK" sz="1600" b="1" u="none" strike="noStrike" dirty="0">
                          <a:solidFill>
                            <a:schemeClr val="bg1"/>
                          </a:solidFill>
                          <a:effectLst/>
                          <a:latin typeface="Arial" panose="020B0604020202020204" pitchFamily="34" charset="0"/>
                          <a:cs typeface="Arial" panose="020B0604020202020204" pitchFamily="34" charset="0"/>
                        </a:rPr>
                        <a:t>Region Nordjylland</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37%</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3</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23%</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a:t>
                      </a:r>
                      <a:r>
                        <a:rPr lang="da-DK" sz="1600" b="1" u="none" strike="noStrike" dirty="0">
                          <a:solidFill>
                            <a:schemeClr val="bg1"/>
                          </a:solidFill>
                          <a:effectLst/>
                          <a:latin typeface="Arial" panose="020B0604020202020204" pitchFamily="34" charset="0"/>
                          <a:cs typeface="Arial" panose="020B0604020202020204" pitchFamily="34" charset="0"/>
                        </a:rPr>
                        <a:t>1</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235111920"/>
                  </a:ext>
                </a:extLst>
              </a:tr>
              <a:tr h="421991">
                <a:tc>
                  <a:txBody>
                    <a:bodyPr/>
                    <a:lstStyle/>
                    <a:p>
                      <a:pPr algn="just" fontAlgn="ctr"/>
                      <a:r>
                        <a:rPr lang="da-DK" sz="1600" b="1" u="none" strike="noStrike" dirty="0">
                          <a:solidFill>
                            <a:schemeClr val="bg1"/>
                          </a:solidFill>
                          <a:effectLst/>
                          <a:latin typeface="Arial" panose="020B0604020202020204" pitchFamily="34" charset="0"/>
                          <a:cs typeface="Arial" panose="020B0604020202020204" pitchFamily="34" charset="0"/>
                        </a:rPr>
                        <a:t>Region Midtjylland</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28%</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25%</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a:t>
                      </a:r>
                      <a:r>
                        <a:rPr lang="da-DK" sz="1600" b="1" u="none" strike="noStrike" dirty="0">
                          <a:solidFill>
                            <a:schemeClr val="bg1"/>
                          </a:solidFill>
                          <a:effectLst/>
                          <a:latin typeface="Arial" panose="020B0604020202020204" pitchFamily="34" charset="0"/>
                          <a:cs typeface="Arial" panose="020B0604020202020204" pitchFamily="34" charset="0"/>
                        </a:rPr>
                        <a:t>9</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12%</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2833095648"/>
                  </a:ext>
                </a:extLst>
              </a:tr>
              <a:tr h="421991">
                <a:tc>
                  <a:txBody>
                    <a:bodyPr/>
                    <a:lstStyle/>
                    <a:p>
                      <a:pPr algn="just" fontAlgn="ctr"/>
                      <a:r>
                        <a:rPr lang="da-DK" sz="1600" b="1" u="none" strike="noStrike">
                          <a:solidFill>
                            <a:schemeClr val="bg1"/>
                          </a:solidFill>
                          <a:effectLst/>
                          <a:latin typeface="Arial" panose="020B0604020202020204" pitchFamily="34" charset="0"/>
                          <a:cs typeface="Arial" panose="020B0604020202020204" pitchFamily="34" charset="0"/>
                        </a:rPr>
                        <a:t>Region Syddanmark</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35%</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29%</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708990382"/>
                  </a:ext>
                </a:extLst>
              </a:tr>
              <a:tr h="421991">
                <a:tc>
                  <a:txBody>
                    <a:bodyPr/>
                    <a:lstStyle/>
                    <a:p>
                      <a:pPr algn="just" fontAlgn="ctr"/>
                      <a:r>
                        <a:rPr lang="da-DK" sz="1600" b="1" u="none" strike="noStrike">
                          <a:solidFill>
                            <a:schemeClr val="bg1"/>
                          </a:solidFill>
                          <a:effectLst/>
                          <a:latin typeface="Arial" panose="020B0604020202020204" pitchFamily="34" charset="0"/>
                          <a:cs typeface="Arial" panose="020B0604020202020204" pitchFamily="34" charset="0"/>
                        </a:rPr>
                        <a:t>Region Hovedstaden</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38%</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4%</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23%</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12%</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2115809398"/>
                  </a:ext>
                </a:extLst>
              </a:tr>
              <a:tr h="421991">
                <a:tc>
                  <a:txBody>
                    <a:bodyPr/>
                    <a:lstStyle/>
                    <a:p>
                      <a:pPr algn="just" fontAlgn="ctr"/>
                      <a:r>
                        <a:rPr lang="da-DK" sz="1600" b="1" u="none" strike="noStrike">
                          <a:solidFill>
                            <a:schemeClr val="bg1"/>
                          </a:solidFill>
                          <a:effectLst/>
                          <a:latin typeface="Arial" panose="020B0604020202020204" pitchFamily="34" charset="0"/>
                          <a:cs typeface="Arial" panose="020B0604020202020204" pitchFamily="34" charset="0"/>
                        </a:rPr>
                        <a:t>Region Sjælland</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40%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16%</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29%</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0</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2972298611"/>
                  </a:ext>
                </a:extLst>
              </a:tr>
              <a:tr h="421991">
                <a:tc gridSpan="7">
                  <a:txBody>
                    <a:bodyPr/>
                    <a:lstStyle/>
                    <a:p>
                      <a:pPr algn="just" fontAlgn="ct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tc hMerge="1">
                  <a:txBody>
                    <a:bodyPr/>
                    <a:lstStyle/>
                    <a:p>
                      <a:pPr algn="r" fontAlgn="ctr"/>
                      <a:endParaRPr lang="da-DK" sz="1200" b="1" i="0" u="none" strike="noStrike" dirty="0">
                        <a:solidFill>
                          <a:schemeClr val="bg1"/>
                        </a:solidFill>
                        <a:effectLst/>
                        <a:latin typeface="Calibri" panose="020F0502020204030204" pitchFamily="34" charset="0"/>
                      </a:endParaRPr>
                    </a:p>
                  </a:txBody>
                  <a:tcPr marL="9525" marR="9525" marT="9525" marB="0" anchor="ctr">
                    <a:solidFill>
                      <a:srgbClr val="62645B"/>
                    </a:solidFill>
                  </a:tcPr>
                </a:tc>
                <a:extLst>
                  <a:ext uri="{0D108BD9-81ED-4DB2-BD59-A6C34878D82A}">
                    <a16:rowId xmlns:a16="http://schemas.microsoft.com/office/drawing/2014/main" val="1406497819"/>
                  </a:ext>
                </a:extLst>
              </a:tr>
              <a:tr h="421991">
                <a:tc>
                  <a:txBody>
                    <a:bodyPr/>
                    <a:lstStyle/>
                    <a:p>
                      <a:pPr algn="just" fontAlgn="ctr"/>
                      <a:r>
                        <a:rPr lang="da-DK" sz="1600" b="1" u="none" strike="noStrike" dirty="0">
                          <a:solidFill>
                            <a:schemeClr val="bg1"/>
                          </a:solidFill>
                          <a:effectLst/>
                          <a:latin typeface="Arial" panose="020B0604020202020204" pitchFamily="34" charset="0"/>
                          <a:cs typeface="Arial" panose="020B0604020202020204" pitchFamily="34" charset="0"/>
                        </a:rPr>
                        <a:t> Hele landet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881026509"/>
                  </a:ext>
                </a:extLst>
              </a:tr>
              <a:tr h="398547">
                <a:tc gridSpan="7">
                  <a:txBody>
                    <a:bodyPr/>
                    <a:lstStyle/>
                    <a:p>
                      <a:pPr algn="r" fontAlgn="ctr"/>
                      <a:r>
                        <a:rPr lang="da-DK" sz="1200" b="0" u="none" strike="noStrike" dirty="0">
                          <a:solidFill>
                            <a:schemeClr val="bg1"/>
                          </a:solidFill>
                          <a:effectLst/>
                          <a:latin typeface="Arial" panose="020B0604020202020204" pitchFamily="34" charset="0"/>
                          <a:cs typeface="Arial" panose="020B0604020202020204" pitchFamily="34" charset="0"/>
                        </a:rPr>
                        <a:t>Kilde: Dødsårsagsregisteret 2023, Sundhedsdatastyrelsen</a:t>
                      </a:r>
                      <a:endParaRPr lang="da-DK" sz="1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78495645"/>
                  </a:ext>
                </a:extLst>
              </a:tr>
            </a:tbl>
          </a:graphicData>
        </a:graphic>
      </p:graphicFrame>
      <p:sp>
        <p:nvSpPr>
          <p:cNvPr id="7" name="Titel 1">
            <a:extLst>
              <a:ext uri="{FF2B5EF4-FFF2-40B4-BE49-F238E27FC236}">
                <a16:creationId xmlns:a16="http://schemas.microsoft.com/office/drawing/2014/main" id="{7FB6095E-7930-0855-3AB7-24D45A71F778}"/>
              </a:ext>
            </a:extLst>
          </p:cNvPr>
          <p:cNvSpPr>
            <a:spLocks noGrp="1"/>
          </p:cNvSpPr>
          <p:nvPr>
            <p:ph type="title"/>
          </p:nvPr>
        </p:nvSpPr>
        <p:spPr>
          <a:xfrm>
            <a:off x="1345520" y="950691"/>
            <a:ext cx="10655980" cy="355820"/>
          </a:xfrm>
        </p:spPr>
        <p:txBody>
          <a:bodyPr>
            <a:noAutofit/>
          </a:bodyPr>
          <a:lstStyle/>
          <a:p>
            <a:r>
              <a:rPr lang="da-DK" sz="2800" dirty="0">
                <a:solidFill>
                  <a:srgbClr val="CC3300"/>
                </a:solidFill>
                <a:latin typeface="Arial Black" panose="020B0A04020102020204" pitchFamily="34" charset="0"/>
              </a:rPr>
              <a:t>I Nordjylland dør man lige så meget på sygehus som i </a:t>
            </a:r>
            <a:r>
              <a:rPr lang="da-DK" sz="2800">
                <a:solidFill>
                  <a:srgbClr val="CC3300"/>
                </a:solidFill>
                <a:latin typeface="Arial Black" panose="020B0A04020102020204" pitchFamily="34" charset="0"/>
              </a:rPr>
              <a:t>hele DK – men mere end i Midtjylland (tal 2022)</a:t>
            </a:r>
            <a:endParaRPr lang="da-DK" sz="2800" b="1" dirty="0">
              <a:solidFill>
                <a:srgbClr val="CC3300"/>
              </a:solidFill>
              <a:latin typeface="Arial Black" panose="020B0A04020102020204" pitchFamily="34" charset="0"/>
            </a:endParaRPr>
          </a:p>
        </p:txBody>
      </p:sp>
      <p:sp>
        <p:nvSpPr>
          <p:cNvPr id="5" name="Rektangel 4">
            <a:extLst>
              <a:ext uri="{FF2B5EF4-FFF2-40B4-BE49-F238E27FC236}">
                <a16:creationId xmlns:a16="http://schemas.microsoft.com/office/drawing/2014/main" id="{7341AE15-DF94-CA69-93A4-47D2017BAAC6}"/>
              </a:ext>
            </a:extLst>
          </p:cNvPr>
          <p:cNvSpPr/>
          <p:nvPr/>
        </p:nvSpPr>
        <p:spPr>
          <a:xfrm>
            <a:off x="1392202" y="2289643"/>
            <a:ext cx="3887424" cy="353035"/>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E5281E6D-FED4-449F-5A3F-F721A67DCD21}"/>
              </a:ext>
            </a:extLst>
          </p:cNvPr>
          <p:cNvSpPr/>
          <p:nvPr/>
        </p:nvSpPr>
        <p:spPr>
          <a:xfrm>
            <a:off x="1406193" y="2699645"/>
            <a:ext cx="3887424" cy="353035"/>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AF5F798C-A6C4-5B90-4A2C-4CB11857C378}"/>
              </a:ext>
            </a:extLst>
          </p:cNvPr>
          <p:cNvSpPr/>
          <p:nvPr/>
        </p:nvSpPr>
        <p:spPr>
          <a:xfrm>
            <a:off x="6455188" y="2307226"/>
            <a:ext cx="2330005" cy="313609"/>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9847D757-BB40-B5AA-A786-EAE9A77B6218}"/>
              </a:ext>
            </a:extLst>
          </p:cNvPr>
          <p:cNvSpPr/>
          <p:nvPr/>
        </p:nvSpPr>
        <p:spPr>
          <a:xfrm>
            <a:off x="6451760" y="2720751"/>
            <a:ext cx="2330005" cy="331930"/>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69589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7F02BE16-5CBC-DEA2-A2F3-A3B90709F6FA}"/>
              </a:ext>
            </a:extLst>
          </p:cNvPr>
          <p:cNvSpPr txBox="1"/>
          <p:nvPr/>
        </p:nvSpPr>
        <p:spPr>
          <a:xfrm>
            <a:off x="3978756" y="5051976"/>
            <a:ext cx="4234487" cy="707886"/>
          </a:xfrm>
          <a:prstGeom prst="rect">
            <a:avLst/>
          </a:prstGeom>
          <a:noFill/>
        </p:spPr>
        <p:txBody>
          <a:bodyPr wrap="square" rtlCol="0">
            <a:spAutoFit/>
          </a:bodyPr>
          <a:lstStyle/>
          <a:p>
            <a:pPr algn="ctr"/>
            <a:r>
              <a:rPr lang="da-DK" sz="4000" b="1">
                <a:solidFill>
                  <a:srgbClr val="C00000"/>
                </a:solidFill>
                <a:latin typeface="Arial Black" panose="020B0A04020102020204" pitchFamily="34" charset="0"/>
              </a:rPr>
              <a:t>Palliation</a:t>
            </a:r>
            <a:endParaRPr lang="da-DK" sz="2800" b="1" dirty="0">
              <a:solidFill>
                <a:srgbClr val="C00000"/>
              </a:solidFill>
              <a:latin typeface="Arial Black" panose="020B0A04020102020204" pitchFamily="34" charset="0"/>
            </a:endParaRPr>
          </a:p>
        </p:txBody>
      </p:sp>
      <p:pic>
        <p:nvPicPr>
          <p:cNvPr id="5" name="Billede 4" descr="Et billede, der indeholder tegning, skitse, håndskrift, Stregtegning&#10;&#10;Automatisk genereret beskrivelse">
            <a:extLst>
              <a:ext uri="{FF2B5EF4-FFF2-40B4-BE49-F238E27FC236}">
                <a16:creationId xmlns:a16="http://schemas.microsoft.com/office/drawing/2014/main" id="{F8E87F6E-55C5-FC31-A6F9-7D951E0DB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7" t="25371" r="2041" b="3982"/>
          <a:stretch/>
        </p:blipFill>
        <p:spPr>
          <a:xfrm>
            <a:off x="4317383" y="633927"/>
            <a:ext cx="3557232" cy="4158382"/>
          </a:xfrm>
          <a:prstGeom prst="rect">
            <a:avLst/>
          </a:prstGeom>
        </p:spPr>
      </p:pic>
    </p:spTree>
    <p:extLst>
      <p:ext uri="{BB962C8B-B14F-4D97-AF65-F5344CB8AC3E}">
        <p14:creationId xmlns:p14="http://schemas.microsoft.com/office/powerpoint/2010/main" val="2753374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A0DDD-FC71-476A-AE26-CB7605C503BC}"/>
              </a:ext>
            </a:extLst>
          </p:cNvPr>
          <p:cNvSpPr>
            <a:spLocks noGrp="1"/>
          </p:cNvSpPr>
          <p:nvPr>
            <p:ph type="title"/>
          </p:nvPr>
        </p:nvSpPr>
        <p:spPr/>
        <p:txBody>
          <a:bodyPr/>
          <a:lstStyle/>
          <a:p>
            <a:r>
              <a:rPr lang="da-DK" dirty="0"/>
              <a:t>Den palliative indsats</a:t>
            </a:r>
          </a:p>
        </p:txBody>
      </p:sp>
      <p:sp>
        <p:nvSpPr>
          <p:cNvPr id="3" name="Pladsholder til indhold 2">
            <a:extLst>
              <a:ext uri="{FF2B5EF4-FFF2-40B4-BE49-F238E27FC236}">
                <a16:creationId xmlns:a16="http://schemas.microsoft.com/office/drawing/2014/main" id="{F09A69CC-A56E-4579-8BDC-4F06F1610BC2}"/>
              </a:ext>
            </a:extLst>
          </p:cNvPr>
          <p:cNvSpPr>
            <a:spLocks noGrp="1"/>
          </p:cNvSpPr>
          <p:nvPr>
            <p:ph idx="1"/>
          </p:nvPr>
        </p:nvSpPr>
        <p:spPr>
          <a:xfrm>
            <a:off x="1981200" y="1341438"/>
            <a:ext cx="8291512" cy="4349750"/>
          </a:xfrm>
        </p:spPr>
        <p:txBody>
          <a:bodyPr/>
          <a:lstStyle/>
          <a:p>
            <a:pPr marL="0" indent="0">
              <a:buNone/>
            </a:pPr>
            <a:r>
              <a:rPr lang="da-DK" sz="2000" b="1" dirty="0">
                <a:solidFill>
                  <a:srgbClr val="000000"/>
                </a:solidFill>
                <a:latin typeface="arial" panose="020B0604020202020204" pitchFamily="34" charset="0"/>
              </a:rPr>
              <a:t>Basal palliativ indsats </a:t>
            </a:r>
          </a:p>
          <a:p>
            <a:pPr marL="0" indent="0">
              <a:buNone/>
            </a:pPr>
            <a:r>
              <a:rPr lang="da-DK" sz="2000" dirty="0">
                <a:solidFill>
                  <a:srgbClr val="000000"/>
                </a:solidFill>
                <a:latin typeface="arial" panose="020B0604020202020204" pitchFamily="34" charset="0"/>
              </a:rPr>
              <a:t>betegner den palliative indsats, der ydes af de dele af sundhedsvæsenet, som </a:t>
            </a:r>
            <a:r>
              <a:rPr lang="da-DK" sz="2000" i="1" dirty="0">
                <a:solidFill>
                  <a:srgbClr val="000000"/>
                </a:solidFill>
                <a:latin typeface="arial" panose="020B0604020202020204" pitchFamily="34" charset="0"/>
              </a:rPr>
              <a:t>ikke</a:t>
            </a:r>
            <a:r>
              <a:rPr lang="da-DK" sz="2000" dirty="0">
                <a:solidFill>
                  <a:srgbClr val="000000"/>
                </a:solidFill>
                <a:latin typeface="arial" panose="020B0604020202020204" pitchFamily="34" charset="0"/>
              </a:rPr>
              <a:t> har palliation som deres hovedopgave. Basal palliativ indsats indgår ofte allerede som led i anden pleje og behandling. Basal palliativ indsats ydes derfor på de fleste kliniske sygehusafdelinger, i kommunerne (fx i hjemmesygeplejen, i hjemmeplejen og på plejecentre) samt i almen praksis og den øvrige praksissektor.</a:t>
            </a:r>
          </a:p>
          <a:p>
            <a:pPr marL="0" indent="0">
              <a:buNone/>
            </a:pPr>
            <a:r>
              <a:rPr lang="da-DK" sz="2000" b="1" dirty="0">
                <a:solidFill>
                  <a:srgbClr val="000000"/>
                </a:solidFill>
                <a:latin typeface="arial" panose="020B0604020202020204" pitchFamily="34" charset="0"/>
              </a:rPr>
              <a:t>Specialiseret palliativ indsats </a:t>
            </a:r>
          </a:p>
          <a:p>
            <a:pPr marL="0" indent="0">
              <a:buNone/>
            </a:pPr>
            <a:r>
              <a:rPr lang="da-DK" sz="2000" dirty="0">
                <a:solidFill>
                  <a:srgbClr val="000000"/>
                </a:solidFill>
                <a:latin typeface="arial" panose="020B0604020202020204" pitchFamily="34" charset="0"/>
              </a:rPr>
              <a:t>er den indsats, der ydes af de dele af sundhedsvæsenet, der har palliation som deres hovedopgave. Det drejer sig om palliative teams, palliative afdelinger på sygehuse og hospice.</a:t>
            </a:r>
          </a:p>
          <a:p>
            <a:endParaRPr lang="da-DK" dirty="0"/>
          </a:p>
        </p:txBody>
      </p:sp>
    </p:spTree>
    <p:extLst>
      <p:ext uri="{BB962C8B-B14F-4D97-AF65-F5344CB8AC3E}">
        <p14:creationId xmlns:p14="http://schemas.microsoft.com/office/powerpoint/2010/main" val="3164658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1981201" y="519114"/>
            <a:ext cx="8229600" cy="1081088"/>
          </a:xfrm>
        </p:spPr>
        <p:txBody>
          <a:bodyPr/>
          <a:lstStyle/>
          <a:p>
            <a:pPr eaLnBrk="1" hangingPunct="1"/>
            <a:r>
              <a:rPr lang="da-DK" altLang="da-DK" dirty="0"/>
              <a:t>Hvordan bliver man henvist til Team for Lindrende Behandling?</a:t>
            </a:r>
          </a:p>
        </p:txBody>
      </p:sp>
      <p:sp>
        <p:nvSpPr>
          <p:cNvPr id="40963" name="Rectangle 3"/>
          <p:cNvSpPr>
            <a:spLocks noGrp="1" noChangeArrowheads="1"/>
          </p:cNvSpPr>
          <p:nvPr>
            <p:ph type="body" sz="half" idx="1"/>
          </p:nvPr>
        </p:nvSpPr>
        <p:spPr>
          <a:xfrm>
            <a:off x="1909365" y="2124791"/>
            <a:ext cx="5779294" cy="2487967"/>
          </a:xfrm>
        </p:spPr>
        <p:txBody>
          <a:bodyPr>
            <a:normAutofit fontScale="92500" lnSpcReduction="20000"/>
          </a:bodyPr>
          <a:lstStyle/>
          <a:p>
            <a:pPr eaLnBrk="1" hangingPunct="1">
              <a:defRPr/>
            </a:pPr>
            <a:r>
              <a:rPr lang="da-DK" dirty="0">
                <a:solidFill>
                  <a:schemeClr val="bg1">
                    <a:lumMod val="10000"/>
                  </a:schemeClr>
                </a:solidFill>
              </a:rPr>
              <a:t>Patienterne skal være færdigudredte</a:t>
            </a:r>
          </a:p>
          <a:p>
            <a:pPr eaLnBrk="1" hangingPunct="1">
              <a:defRPr/>
            </a:pPr>
            <a:r>
              <a:rPr lang="da-DK" dirty="0">
                <a:solidFill>
                  <a:schemeClr val="bg1">
                    <a:lumMod val="10000"/>
                  </a:schemeClr>
                </a:solidFill>
              </a:rPr>
              <a:t>Alle helbredende behandlingsmuligheder er udtømte</a:t>
            </a:r>
          </a:p>
          <a:p>
            <a:pPr eaLnBrk="1" hangingPunct="1">
              <a:defRPr/>
            </a:pPr>
            <a:r>
              <a:rPr lang="da-DK" dirty="0">
                <a:solidFill>
                  <a:schemeClr val="bg1">
                    <a:lumMod val="10000"/>
                  </a:schemeClr>
                </a:solidFill>
              </a:rPr>
              <a:t>Patienterne er informeret om og indforstået med henvisning til Team for Lindrende Behandling</a:t>
            </a:r>
          </a:p>
          <a:p>
            <a:pPr eaLnBrk="1" hangingPunct="1">
              <a:defRPr/>
            </a:pPr>
            <a:r>
              <a:rPr lang="da-DK" dirty="0">
                <a:solidFill>
                  <a:schemeClr val="bg1">
                    <a:lumMod val="10000"/>
                  </a:schemeClr>
                </a:solidFill>
              </a:rPr>
              <a:t>Sygdommen er fremadskridende, og der er forventet en kort restlevetid</a:t>
            </a:r>
          </a:p>
          <a:p>
            <a:pPr eaLnBrk="1" hangingPunct="1">
              <a:defRPr/>
            </a:pPr>
            <a:endParaRPr lang="da-DK" sz="1500" dirty="0">
              <a:solidFill>
                <a:schemeClr val="bg1">
                  <a:lumMod val="10000"/>
                </a:schemeClr>
              </a:solidFill>
            </a:endParaRPr>
          </a:p>
        </p:txBody>
      </p:sp>
      <p:sp>
        <p:nvSpPr>
          <p:cNvPr id="10242" name="Pladsholder til sidefod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70000"/>
              <a:buChar char="•"/>
              <a:defRPr sz="1800">
                <a:solidFill>
                  <a:srgbClr val="6B6B6B"/>
                </a:solidFill>
                <a:latin typeface="Arial" panose="020B0604020202020204" pitchFamily="34" charset="0"/>
              </a:defRPr>
            </a:lvl1pPr>
            <a:lvl2pPr marL="557213" indent="-214313">
              <a:spcBef>
                <a:spcPct val="20000"/>
              </a:spcBef>
              <a:buSzPct val="70000"/>
              <a:buChar char="•"/>
              <a:defRPr sz="1500">
                <a:solidFill>
                  <a:srgbClr val="6B6B6B"/>
                </a:solidFill>
                <a:latin typeface="Arial" panose="020B0604020202020204" pitchFamily="34" charset="0"/>
              </a:defRPr>
            </a:lvl2pPr>
            <a:lvl3pPr marL="857250" indent="-171450">
              <a:spcBef>
                <a:spcPct val="20000"/>
              </a:spcBef>
              <a:buSzPct val="70000"/>
              <a:buChar char="•"/>
              <a:defRPr>
                <a:solidFill>
                  <a:srgbClr val="6B6B6B"/>
                </a:solidFill>
                <a:latin typeface="Arial" panose="020B0604020202020204" pitchFamily="34" charset="0"/>
              </a:defRPr>
            </a:lvl3pPr>
            <a:lvl4pPr marL="1200150" indent="-171450">
              <a:spcBef>
                <a:spcPct val="20000"/>
              </a:spcBef>
              <a:buSzPct val="70000"/>
              <a:buChar char="•"/>
              <a:defRPr sz="1050">
                <a:solidFill>
                  <a:srgbClr val="6B6B6B"/>
                </a:solidFill>
                <a:latin typeface="Arial" panose="020B0604020202020204" pitchFamily="34" charset="0"/>
              </a:defRPr>
            </a:lvl4pPr>
            <a:lvl5pPr marL="1543050" indent="-171450">
              <a:spcBef>
                <a:spcPct val="20000"/>
              </a:spcBef>
              <a:buSzPct val="70000"/>
              <a:buChar char="•"/>
              <a:defRPr sz="900" b="1">
                <a:solidFill>
                  <a:srgbClr val="6B6B6B"/>
                </a:solidFill>
                <a:latin typeface="Arial" panose="020B0604020202020204" pitchFamily="34" charset="0"/>
              </a:defRPr>
            </a:lvl5pPr>
            <a:lvl6pPr marL="1885950" indent="-171450" eaLnBrk="0" fontAlgn="base" hangingPunct="0">
              <a:spcBef>
                <a:spcPct val="20000"/>
              </a:spcBef>
              <a:spcAft>
                <a:spcPct val="0"/>
              </a:spcAft>
              <a:buSzPct val="70000"/>
              <a:buChar char="•"/>
              <a:defRPr sz="900" b="1">
                <a:solidFill>
                  <a:srgbClr val="6B6B6B"/>
                </a:solidFill>
                <a:latin typeface="Arial" panose="020B0604020202020204" pitchFamily="34" charset="0"/>
              </a:defRPr>
            </a:lvl6pPr>
            <a:lvl7pPr marL="2228850" indent="-171450" eaLnBrk="0" fontAlgn="base" hangingPunct="0">
              <a:spcBef>
                <a:spcPct val="20000"/>
              </a:spcBef>
              <a:spcAft>
                <a:spcPct val="0"/>
              </a:spcAft>
              <a:buSzPct val="70000"/>
              <a:buChar char="•"/>
              <a:defRPr sz="900" b="1">
                <a:solidFill>
                  <a:srgbClr val="6B6B6B"/>
                </a:solidFill>
                <a:latin typeface="Arial" panose="020B0604020202020204" pitchFamily="34" charset="0"/>
              </a:defRPr>
            </a:lvl7pPr>
            <a:lvl8pPr marL="2571750" indent="-171450" eaLnBrk="0" fontAlgn="base" hangingPunct="0">
              <a:spcBef>
                <a:spcPct val="20000"/>
              </a:spcBef>
              <a:spcAft>
                <a:spcPct val="0"/>
              </a:spcAft>
              <a:buSzPct val="70000"/>
              <a:buChar char="•"/>
              <a:defRPr sz="900" b="1">
                <a:solidFill>
                  <a:srgbClr val="6B6B6B"/>
                </a:solidFill>
                <a:latin typeface="Arial" panose="020B0604020202020204" pitchFamily="34" charset="0"/>
              </a:defRPr>
            </a:lvl8pPr>
            <a:lvl9pPr marL="2914650" indent="-171450" eaLnBrk="0" fontAlgn="base" hangingPunct="0">
              <a:spcBef>
                <a:spcPct val="20000"/>
              </a:spcBef>
              <a:spcAft>
                <a:spcPct val="0"/>
              </a:spcAft>
              <a:buSzPct val="70000"/>
              <a:buChar char="•"/>
              <a:defRPr sz="900" b="1">
                <a:solidFill>
                  <a:srgbClr val="6B6B6B"/>
                </a:solidFill>
                <a:latin typeface="Arial" panose="020B0604020202020204" pitchFamily="34" charset="0"/>
              </a:defRPr>
            </a:lvl9pPr>
          </a:lstStyle>
          <a:p>
            <a:pPr fontAlgn="base">
              <a:spcBef>
                <a:spcPct val="0"/>
              </a:spcBef>
              <a:spcAft>
                <a:spcPct val="0"/>
              </a:spcAft>
              <a:buSzTx/>
              <a:buNone/>
              <a:defRPr/>
            </a:pPr>
            <a:r>
              <a:rPr lang="da-DK" altLang="da-DK" sz="1000" dirty="0">
                <a:solidFill>
                  <a:srgbClr val="FDFDFD"/>
                </a:solidFill>
                <a:cs typeface="Arial"/>
                <a:sym typeface="Arial"/>
              </a:rPr>
              <a:t>Team for Lindrende Behandling</a:t>
            </a:r>
          </a:p>
          <a:p>
            <a:pPr>
              <a:spcBef>
                <a:spcPct val="0"/>
              </a:spcBef>
              <a:buSzTx/>
              <a:buNone/>
            </a:pPr>
            <a:endParaRPr lang="da-DK" altLang="da-DK" sz="750" kern="0" dirty="0">
              <a:solidFill>
                <a:srgbClr val="FDFDFD"/>
              </a:solidFill>
              <a:cs typeface="Arial"/>
              <a:sym typeface="Arial"/>
            </a:endParaRPr>
          </a:p>
        </p:txBody>
      </p:sp>
    </p:spTree>
    <p:extLst>
      <p:ext uri="{BB962C8B-B14F-4D97-AF65-F5344CB8AC3E}">
        <p14:creationId xmlns:p14="http://schemas.microsoft.com/office/powerpoint/2010/main" val="1811661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8A75EF8-2356-FADA-6F34-0BAC186DF5EF}"/>
              </a:ext>
            </a:extLst>
          </p:cNvPr>
          <p:cNvPicPr>
            <a:picLocks noChangeAspect="1"/>
          </p:cNvPicPr>
          <p:nvPr/>
        </p:nvPicPr>
        <p:blipFill>
          <a:blip r:embed="rId3"/>
          <a:stretch>
            <a:fillRect/>
          </a:stretch>
        </p:blipFill>
        <p:spPr>
          <a:xfrm>
            <a:off x="1989858" y="365638"/>
            <a:ext cx="8212284" cy="5284757"/>
          </a:xfrm>
          <a:prstGeom prst="rect">
            <a:avLst/>
          </a:prstGeom>
          <a:effectLst/>
        </p:spPr>
      </p:pic>
    </p:spTree>
    <p:extLst>
      <p:ext uri="{BB962C8B-B14F-4D97-AF65-F5344CB8AC3E}">
        <p14:creationId xmlns:p14="http://schemas.microsoft.com/office/powerpoint/2010/main" val="2118832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7988" y="505049"/>
            <a:ext cx="10096024" cy="711639"/>
          </a:xfrm>
        </p:spPr>
        <p:txBody>
          <a:bodyPr>
            <a:normAutofit/>
          </a:bodyPr>
          <a:lstStyle/>
          <a:p>
            <a:pPr algn="ctr"/>
            <a:r>
              <a:rPr lang="da-DK" sz="3600" b="1" dirty="0">
                <a:solidFill>
                  <a:srgbClr val="800000"/>
                </a:solidFill>
                <a:latin typeface="Arial" panose="020B0604020202020204" pitchFamily="34" charset="0"/>
                <a:cs typeface="Arial" panose="020B0604020202020204" pitchFamily="34" charset="0"/>
              </a:rPr>
              <a:t>Forudsætning for en god død derhjemme </a:t>
            </a:r>
          </a:p>
        </p:txBody>
      </p:sp>
      <p:sp>
        <p:nvSpPr>
          <p:cNvPr id="9" name="Titel 1">
            <a:extLst>
              <a:ext uri="{FF2B5EF4-FFF2-40B4-BE49-F238E27FC236}">
                <a16:creationId xmlns:a16="http://schemas.microsoft.com/office/drawing/2014/main" id="{0DB95096-CE35-A85A-4DFA-14F2DF6737C3}"/>
              </a:ext>
            </a:extLst>
          </p:cNvPr>
          <p:cNvSpPr txBox="1">
            <a:spLocks/>
          </p:cNvSpPr>
          <p:nvPr/>
        </p:nvSpPr>
        <p:spPr>
          <a:xfrm>
            <a:off x="1187169" y="1789114"/>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10000" dirty="0">
                <a:solidFill>
                  <a:schemeClr val="accent6">
                    <a:lumMod val="75000"/>
                  </a:schemeClr>
                </a:solidFill>
                <a:latin typeface="Arial" panose="020B0604020202020204" pitchFamily="34" charset="0"/>
                <a:cs typeface="Arial" panose="020B0604020202020204" pitchFamily="34" charset="0"/>
              </a:rPr>
              <a:t>Planlægning</a:t>
            </a:r>
          </a:p>
        </p:txBody>
      </p:sp>
      <p:sp>
        <p:nvSpPr>
          <p:cNvPr id="11" name="Titel 1">
            <a:extLst>
              <a:ext uri="{FF2B5EF4-FFF2-40B4-BE49-F238E27FC236}">
                <a16:creationId xmlns:a16="http://schemas.microsoft.com/office/drawing/2014/main" id="{AC52619B-A978-B776-B4EC-09190626EB6B}"/>
              </a:ext>
            </a:extLst>
          </p:cNvPr>
          <p:cNvSpPr txBox="1">
            <a:spLocks/>
          </p:cNvSpPr>
          <p:nvPr/>
        </p:nvSpPr>
        <p:spPr>
          <a:xfrm>
            <a:off x="1187169" y="3242676"/>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7500" dirty="0">
                <a:solidFill>
                  <a:srgbClr val="0070C0"/>
                </a:solidFill>
                <a:latin typeface="Arial" panose="020B0604020202020204" pitchFamily="34" charset="0"/>
                <a:cs typeface="Arial" panose="020B0604020202020204" pitchFamily="34" charset="0"/>
              </a:rPr>
              <a:t>Være i god tid</a:t>
            </a:r>
          </a:p>
        </p:txBody>
      </p:sp>
      <p:sp>
        <p:nvSpPr>
          <p:cNvPr id="12" name="Titel 1">
            <a:extLst>
              <a:ext uri="{FF2B5EF4-FFF2-40B4-BE49-F238E27FC236}">
                <a16:creationId xmlns:a16="http://schemas.microsoft.com/office/drawing/2014/main" id="{D20B3F25-36A4-2CE1-92AB-70020517321D}"/>
              </a:ext>
            </a:extLst>
          </p:cNvPr>
          <p:cNvSpPr txBox="1">
            <a:spLocks/>
          </p:cNvSpPr>
          <p:nvPr/>
        </p:nvSpPr>
        <p:spPr>
          <a:xfrm>
            <a:off x="1187169" y="4501341"/>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5000" dirty="0">
                <a:solidFill>
                  <a:srgbClr val="C00000"/>
                </a:solidFill>
                <a:latin typeface="Arial" panose="020B0604020202020204" pitchFamily="34" charset="0"/>
                <a:cs typeface="Arial" panose="020B0604020202020204" pitchFamily="34" charset="0"/>
              </a:rPr>
              <a:t>..med det hele</a:t>
            </a:r>
          </a:p>
        </p:txBody>
      </p:sp>
    </p:spTree>
    <p:extLst>
      <p:ext uri="{BB962C8B-B14F-4D97-AF65-F5344CB8AC3E}">
        <p14:creationId xmlns:p14="http://schemas.microsoft.com/office/powerpoint/2010/main" val="37935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rundet rektangel 1"/>
          <p:cNvSpPr/>
          <p:nvPr/>
        </p:nvSpPr>
        <p:spPr>
          <a:xfrm>
            <a:off x="2743552" y="1221331"/>
            <a:ext cx="5888039"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lvl="0" algn="ctr"/>
            <a:r>
              <a:rPr lang="da-DK">
                <a:solidFill>
                  <a:srgbClr val="800000"/>
                </a:solidFill>
                <a:latin typeface="Cachet Std Bold"/>
              </a:rPr>
              <a:t>Hyppig status for den enkelte borger </a:t>
            </a:r>
            <a:r>
              <a:rPr lang="da-DK" dirty="0">
                <a:solidFill>
                  <a:srgbClr val="800000"/>
                </a:solidFill>
                <a:latin typeface="Cachet Std Bold"/>
              </a:rPr>
              <a:t>med fokus </a:t>
            </a:r>
            <a:r>
              <a:rPr lang="da-DK">
                <a:solidFill>
                  <a:srgbClr val="800000"/>
                </a:solidFill>
                <a:latin typeface="Cachet Std Bold"/>
              </a:rPr>
              <a:t>på undersøgelses- og behandlingsniveau - og rutiner*</a:t>
            </a:r>
            <a:endParaRPr lang="da-DK" dirty="0">
              <a:solidFill>
                <a:srgbClr val="800000"/>
              </a:solidFill>
              <a:latin typeface="Cachet Std Bold"/>
            </a:endParaRPr>
          </a:p>
        </p:txBody>
      </p:sp>
      <p:sp>
        <p:nvSpPr>
          <p:cNvPr id="7" name="Afrundet rektangel 6"/>
          <p:cNvSpPr/>
          <p:nvPr/>
        </p:nvSpPr>
        <p:spPr>
          <a:xfrm>
            <a:off x="6464359" y="3771426"/>
            <a:ext cx="4516016"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Begrænset undersøgelsesniveau </a:t>
            </a:r>
            <a:endParaRPr lang="da-DK" dirty="0">
              <a:solidFill>
                <a:srgbClr val="800000"/>
              </a:solidFill>
              <a:latin typeface="Cachet Std Bold"/>
            </a:endParaRPr>
          </a:p>
          <a:p>
            <a:pPr algn="ctr"/>
            <a:r>
              <a:rPr lang="da-DK" dirty="0">
                <a:solidFill>
                  <a:srgbClr val="800000"/>
                </a:solidFill>
                <a:latin typeface="Cachet Std Bold"/>
              </a:rPr>
              <a:t>Begrænset behandlingsniveau </a:t>
            </a:r>
          </a:p>
        </p:txBody>
      </p:sp>
      <p:sp>
        <p:nvSpPr>
          <p:cNvPr id="8" name="Afrundet rektangel 7"/>
          <p:cNvSpPr/>
          <p:nvPr/>
        </p:nvSpPr>
        <p:spPr>
          <a:xfrm>
            <a:off x="443086" y="3763614"/>
            <a:ext cx="4339060"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Fuldt undersøgelsesniveau </a:t>
            </a:r>
            <a:endParaRPr lang="da-DK" dirty="0">
              <a:solidFill>
                <a:srgbClr val="800000"/>
              </a:solidFill>
              <a:latin typeface="Cachet Std Bold"/>
            </a:endParaRPr>
          </a:p>
          <a:p>
            <a:pPr algn="ctr"/>
            <a:r>
              <a:rPr lang="da-DK" dirty="0">
                <a:solidFill>
                  <a:srgbClr val="800000"/>
                </a:solidFill>
                <a:latin typeface="Cachet Std Bold"/>
              </a:rPr>
              <a:t>Fuldt behandlingsniveau </a:t>
            </a:r>
          </a:p>
        </p:txBody>
      </p:sp>
      <p:sp>
        <p:nvSpPr>
          <p:cNvPr id="9" name="Afrundet rektangel 8"/>
          <p:cNvSpPr/>
          <p:nvPr/>
        </p:nvSpPr>
        <p:spPr>
          <a:xfrm>
            <a:off x="2670193" y="2584736"/>
            <a:ext cx="5961398"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lvl="0" algn="ctr"/>
            <a:r>
              <a:rPr lang="da-DK">
                <a:solidFill>
                  <a:srgbClr val="800000"/>
                </a:solidFill>
                <a:latin typeface="Cachet Std Bold"/>
              </a:rPr>
              <a:t>Overraskelsesspørgsmål - Faglig vurdering/Triage Retningslinjer om bestemte tidspunkter</a:t>
            </a:r>
            <a:endParaRPr lang="da-DK" dirty="0">
              <a:solidFill>
                <a:srgbClr val="800000"/>
              </a:solidFill>
              <a:latin typeface="Cachet Std Bold"/>
            </a:endParaRPr>
          </a:p>
          <a:p>
            <a:pPr lvl="0" algn="ctr"/>
            <a:r>
              <a:rPr lang="da-DK">
                <a:solidFill>
                  <a:srgbClr val="800000"/>
                </a:solidFill>
                <a:latin typeface="Cachet Std Bold"/>
              </a:rPr>
              <a:t>Borgerens </a:t>
            </a:r>
            <a:r>
              <a:rPr lang="da-DK" dirty="0">
                <a:solidFill>
                  <a:srgbClr val="800000"/>
                </a:solidFill>
                <a:latin typeface="Cachet Std Bold"/>
              </a:rPr>
              <a:t>egne ønsker**</a:t>
            </a:r>
          </a:p>
        </p:txBody>
      </p:sp>
      <p:sp>
        <p:nvSpPr>
          <p:cNvPr id="11" name="Afrundet rektangel 12">
            <a:extLst>
              <a:ext uri="{FF2B5EF4-FFF2-40B4-BE49-F238E27FC236}">
                <a16:creationId xmlns:a16="http://schemas.microsoft.com/office/drawing/2014/main" id="{0E0E9515-D6FF-6E1B-68D8-396225A4125E}"/>
              </a:ext>
            </a:extLst>
          </p:cNvPr>
          <p:cNvSpPr/>
          <p:nvPr/>
        </p:nvSpPr>
        <p:spPr>
          <a:xfrm>
            <a:off x="4618180" y="4933494"/>
            <a:ext cx="2065424"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dirty="0">
                <a:solidFill>
                  <a:srgbClr val="800000"/>
                </a:solidFill>
                <a:latin typeface="Cachet Std Bold"/>
              </a:rPr>
              <a:t>Samtaler </a:t>
            </a:r>
            <a:r>
              <a:rPr lang="da-DK">
                <a:solidFill>
                  <a:srgbClr val="800000"/>
                </a:solidFill>
                <a:latin typeface="Cachet Std Bold"/>
              </a:rPr>
              <a:t>med borger </a:t>
            </a:r>
            <a:r>
              <a:rPr lang="da-DK" dirty="0">
                <a:solidFill>
                  <a:srgbClr val="800000"/>
                </a:solidFill>
                <a:latin typeface="Cachet Std Bold"/>
              </a:rPr>
              <a:t>og pårørende</a:t>
            </a:r>
          </a:p>
        </p:txBody>
      </p:sp>
      <p:sp>
        <p:nvSpPr>
          <p:cNvPr id="14" name="Pil: nedad 13">
            <a:extLst>
              <a:ext uri="{FF2B5EF4-FFF2-40B4-BE49-F238E27FC236}">
                <a16:creationId xmlns:a16="http://schemas.microsoft.com/office/drawing/2014/main" id="{E45B282B-92CD-49C5-68FE-449606B745C4}"/>
              </a:ext>
            </a:extLst>
          </p:cNvPr>
          <p:cNvSpPr/>
          <p:nvPr/>
        </p:nvSpPr>
        <p:spPr>
          <a:xfrm>
            <a:off x="5411643" y="2227088"/>
            <a:ext cx="481475" cy="252158"/>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Pil: nedad 18">
            <a:extLst>
              <a:ext uri="{FF2B5EF4-FFF2-40B4-BE49-F238E27FC236}">
                <a16:creationId xmlns:a16="http://schemas.microsoft.com/office/drawing/2014/main" id="{C199F7C7-1F63-ADF4-795E-47532C80EA75}"/>
              </a:ext>
            </a:extLst>
          </p:cNvPr>
          <p:cNvSpPr/>
          <p:nvPr/>
        </p:nvSpPr>
        <p:spPr>
          <a:xfrm>
            <a:off x="5411642" y="3670028"/>
            <a:ext cx="481475" cy="278113"/>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0" name="Pil: nedad 19">
            <a:extLst>
              <a:ext uri="{FF2B5EF4-FFF2-40B4-BE49-F238E27FC236}">
                <a16:creationId xmlns:a16="http://schemas.microsoft.com/office/drawing/2014/main" id="{6C0B771B-B9C9-B17E-E1FA-9DF7D5265F47}"/>
              </a:ext>
            </a:extLst>
          </p:cNvPr>
          <p:cNvSpPr/>
          <p:nvPr/>
        </p:nvSpPr>
        <p:spPr>
          <a:xfrm>
            <a:off x="5410156" y="4507166"/>
            <a:ext cx="481475" cy="279919"/>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1" name="Title 1">
            <a:extLst>
              <a:ext uri="{FF2B5EF4-FFF2-40B4-BE49-F238E27FC236}">
                <a16:creationId xmlns:a16="http://schemas.microsoft.com/office/drawing/2014/main" id="{30076142-54A0-6113-9B97-802CB66BC2F1}"/>
              </a:ext>
            </a:extLst>
          </p:cNvPr>
          <p:cNvSpPr txBox="1">
            <a:spLocks/>
          </p:cNvSpPr>
          <p:nvPr/>
        </p:nvSpPr>
        <p:spPr>
          <a:xfrm>
            <a:off x="159443" y="556043"/>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pPr algn="ctr"/>
            <a:r>
              <a:rPr lang="da-DK" sz="3200">
                <a:solidFill>
                  <a:srgbClr val="CC3300"/>
                </a:solidFill>
                <a:latin typeface="Arial" panose="020B0604020202020204" pitchFamily="34" charset="0"/>
                <a:cs typeface="Arial" panose="020B0604020202020204" pitchFamily="34" charset="0"/>
              </a:rPr>
              <a:t>Beslutte </a:t>
            </a:r>
            <a:r>
              <a:rPr lang="da-DK" sz="3200" dirty="0">
                <a:solidFill>
                  <a:srgbClr val="CC3300"/>
                </a:solidFill>
                <a:latin typeface="Arial" panose="020B0604020202020204" pitchFamily="34" charset="0"/>
                <a:cs typeface="Arial" panose="020B0604020202020204" pitchFamily="34" charset="0"/>
              </a:rPr>
              <a:t>undersøgelses- og behandlingsniveau</a:t>
            </a:r>
          </a:p>
        </p:txBody>
      </p:sp>
      <p:sp>
        <p:nvSpPr>
          <p:cNvPr id="27" name="Pil: nedad 26">
            <a:extLst>
              <a:ext uri="{FF2B5EF4-FFF2-40B4-BE49-F238E27FC236}">
                <a16:creationId xmlns:a16="http://schemas.microsoft.com/office/drawing/2014/main" id="{6BFD134E-7325-CFEF-ADAE-A48628BC07D6}"/>
              </a:ext>
            </a:extLst>
          </p:cNvPr>
          <p:cNvSpPr/>
          <p:nvPr/>
        </p:nvSpPr>
        <p:spPr>
          <a:xfrm rot="16200000">
            <a:off x="5504052" y="3547211"/>
            <a:ext cx="279918" cy="1372573"/>
          </a:xfrm>
          <a:prstGeom prst="downArrow">
            <a:avLst/>
          </a:prstGeom>
          <a:solidFill>
            <a:srgbClr val="F9B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3" name="Afrundet rektangel 12">
            <a:extLst>
              <a:ext uri="{FF2B5EF4-FFF2-40B4-BE49-F238E27FC236}">
                <a16:creationId xmlns:a16="http://schemas.microsoft.com/office/drawing/2014/main" id="{D75C54DE-B076-38B7-E34D-749A383861C9}"/>
              </a:ext>
            </a:extLst>
          </p:cNvPr>
          <p:cNvSpPr/>
          <p:nvPr/>
        </p:nvSpPr>
        <p:spPr>
          <a:xfrm>
            <a:off x="9877330" y="2572036"/>
            <a:ext cx="1962024"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**Husk, at der sjældent er helt frit valg</a:t>
            </a:r>
            <a:endParaRPr lang="da-DK" dirty="0">
              <a:solidFill>
                <a:srgbClr val="800000"/>
              </a:solidFill>
              <a:latin typeface="Cachet Std Bold"/>
            </a:endParaRPr>
          </a:p>
        </p:txBody>
      </p:sp>
      <p:sp>
        <p:nvSpPr>
          <p:cNvPr id="4" name="Afrundet rektangel 12">
            <a:extLst>
              <a:ext uri="{FF2B5EF4-FFF2-40B4-BE49-F238E27FC236}">
                <a16:creationId xmlns:a16="http://schemas.microsoft.com/office/drawing/2014/main" id="{5536A394-BDD0-83EF-D910-8D9AD93F08B6}"/>
              </a:ext>
            </a:extLst>
          </p:cNvPr>
          <p:cNvSpPr/>
          <p:nvPr/>
        </p:nvSpPr>
        <p:spPr>
          <a:xfrm>
            <a:off x="9777743" y="1221331"/>
            <a:ext cx="2061611" cy="914400"/>
          </a:xfrm>
          <a:prstGeom prst="roundRect">
            <a:avLst/>
          </a:prstGeom>
          <a:solidFill>
            <a:srgbClr val="F9B000">
              <a:alpha val="40000"/>
            </a:srgbClr>
          </a:solidFill>
          <a:ln w="15875">
            <a:solidFill>
              <a:srgbClr val="F15A24"/>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da-DK">
                <a:solidFill>
                  <a:srgbClr val="800000"/>
                </a:solidFill>
                <a:latin typeface="Cachet Std Bold"/>
              </a:rPr>
              <a:t>*Fx indflytning, startsamtale, årskontrol mm.</a:t>
            </a:r>
            <a:endParaRPr lang="da-DK" dirty="0">
              <a:solidFill>
                <a:srgbClr val="800000"/>
              </a:solidFill>
              <a:latin typeface="Cachet Std Bold"/>
            </a:endParaRPr>
          </a:p>
        </p:txBody>
      </p:sp>
      <p:sp>
        <p:nvSpPr>
          <p:cNvPr id="5" name="Ellipse 4">
            <a:extLst>
              <a:ext uri="{FF2B5EF4-FFF2-40B4-BE49-F238E27FC236}">
                <a16:creationId xmlns:a16="http://schemas.microsoft.com/office/drawing/2014/main" id="{5B77A767-3604-9F0D-7359-A87A82321E62}"/>
              </a:ext>
            </a:extLst>
          </p:cNvPr>
          <p:cNvSpPr/>
          <p:nvPr/>
        </p:nvSpPr>
        <p:spPr>
          <a:xfrm>
            <a:off x="5880456" y="3272115"/>
            <a:ext cx="5853425" cy="1913021"/>
          </a:xfrm>
          <a:prstGeom prst="ellipse">
            <a:avLst/>
          </a:prstGeom>
          <a:noFill/>
          <a:ln w="825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69243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32AC0A-038E-CDBA-A2F4-646850CC288F}"/>
              </a:ext>
            </a:extLst>
          </p:cNvPr>
          <p:cNvSpPr txBox="1">
            <a:spLocks/>
          </p:cNvSpPr>
          <p:nvPr/>
        </p:nvSpPr>
        <p:spPr>
          <a:xfrm>
            <a:off x="1525027" y="606875"/>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3200">
                <a:solidFill>
                  <a:srgbClr val="C00000"/>
                </a:solidFill>
                <a:latin typeface="Arial Black" panose="020B0A04020102020204" pitchFamily="34" charset="0"/>
              </a:rPr>
              <a:t>Den palliative kæde i Jammerbugt</a:t>
            </a:r>
            <a:endParaRPr lang="da-DK" sz="3200" dirty="0">
              <a:solidFill>
                <a:srgbClr val="C00000"/>
              </a:solidFill>
              <a:latin typeface="Arial Black" panose="020B0A04020102020204" pitchFamily="34" charset="0"/>
            </a:endParaRPr>
          </a:p>
        </p:txBody>
      </p:sp>
      <p:sp>
        <p:nvSpPr>
          <p:cNvPr id="5" name="Content Placeholder 2">
            <a:extLst>
              <a:ext uri="{FF2B5EF4-FFF2-40B4-BE49-F238E27FC236}">
                <a16:creationId xmlns:a16="http://schemas.microsoft.com/office/drawing/2014/main" id="{41AA5E58-AC1F-5C67-9AD3-105310774CA8}"/>
              </a:ext>
            </a:extLst>
          </p:cNvPr>
          <p:cNvSpPr>
            <a:spLocks noGrp="1"/>
          </p:cNvSpPr>
          <p:nvPr>
            <p:ph idx="1"/>
          </p:nvPr>
        </p:nvSpPr>
        <p:spPr>
          <a:xfrm>
            <a:off x="1525027" y="1340930"/>
            <a:ext cx="9631270" cy="4785739"/>
          </a:xfrm>
        </p:spPr>
        <p:txBody>
          <a:bodyPr>
            <a:normAutofit/>
          </a:bodyPr>
          <a:lstStyle/>
          <a:p>
            <a:pPr marL="457200" indent="-457200">
              <a:buFont typeface="+mj-lt"/>
              <a:buAutoNum type="arabicPeriod"/>
            </a:pPr>
            <a:r>
              <a:rPr lang="da-DK" sz="2400">
                <a:solidFill>
                  <a:srgbClr val="800000"/>
                </a:solidFill>
                <a:latin typeface="Arial" panose="020B0604020202020204" pitchFamily="34" charset="0"/>
                <a:cs typeface="Arial" panose="020B0604020202020204" pitchFamily="34" charset="0"/>
              </a:rPr>
              <a:t>Det nærmeste personale bliver klar over, at døden er nært forestående og rapporterer om vurderingen af borgerens behov</a:t>
            </a:r>
          </a:p>
          <a:p>
            <a:pPr marL="457200" indent="-457200">
              <a:buFont typeface="+mj-lt"/>
              <a:buAutoNum type="arabicPeriod"/>
            </a:pPr>
            <a:r>
              <a:rPr lang="da-DK" sz="2400">
                <a:solidFill>
                  <a:srgbClr val="800000"/>
                </a:solidFill>
                <a:latin typeface="Arial" panose="020B0604020202020204" pitchFamily="34" charset="0"/>
                <a:cs typeface="Arial" panose="020B0604020202020204" pitchFamily="34" charset="0"/>
              </a:rPr>
              <a:t>Sygeplejerske og typisk også egen læge</a:t>
            </a:r>
          </a:p>
          <a:p>
            <a:pPr marL="1371600" lvl="2" indent="-457200">
              <a:buFont typeface="+mj-lt"/>
              <a:buAutoNum type="alphaUcPeriod"/>
            </a:pPr>
            <a:r>
              <a:rPr lang="da-DK">
                <a:solidFill>
                  <a:srgbClr val="800000"/>
                </a:solidFill>
                <a:latin typeface="Arial" panose="020B0604020202020204" pitchFamily="34" charset="0"/>
                <a:cs typeface="Arial" panose="020B0604020202020204" pitchFamily="34" charset="0"/>
              </a:rPr>
              <a:t>De tager stilling til, om der er behov for særlig palliativ behandling</a:t>
            </a:r>
          </a:p>
          <a:p>
            <a:pPr marL="1828800" lvl="3" indent="-457200">
              <a:buFont typeface="+mj-lt"/>
              <a:buAutoNum type="alphaLcParenR"/>
            </a:pPr>
            <a:r>
              <a:rPr lang="da-DK" sz="2000">
                <a:solidFill>
                  <a:srgbClr val="800000"/>
                </a:solidFill>
                <a:latin typeface="Arial" panose="020B0604020202020204" pitchFamily="34" charset="0"/>
                <a:cs typeface="Arial" panose="020B0604020202020204" pitchFamily="34" charset="0"/>
              </a:rPr>
              <a:t>Herunder om det er bedst med fast ordination, p.n. eller både og</a:t>
            </a:r>
          </a:p>
          <a:p>
            <a:pPr marL="1371600" lvl="2" indent="-457200">
              <a:buFont typeface="+mj-lt"/>
              <a:buAutoNum type="alphaUcPeriod"/>
            </a:pPr>
            <a:r>
              <a:rPr lang="da-DK">
                <a:solidFill>
                  <a:srgbClr val="800000"/>
                </a:solidFill>
                <a:latin typeface="Arial" panose="020B0604020202020204" pitchFamily="34" charset="0"/>
                <a:cs typeface="Arial" panose="020B0604020202020204" pitchFamily="34" charset="0"/>
              </a:rPr>
              <a:t>Sygeplejersken sikrer, at alle er klar over, hvordan medicinen gives</a:t>
            </a:r>
          </a:p>
          <a:p>
            <a:pPr marL="1371600" lvl="2" indent="-457200">
              <a:buFont typeface="+mj-lt"/>
              <a:buAutoNum type="alphaUcPeriod"/>
            </a:pPr>
            <a:r>
              <a:rPr lang="da-DK">
                <a:solidFill>
                  <a:srgbClr val="800000"/>
                </a:solidFill>
                <a:latin typeface="Arial" panose="020B0604020202020204" pitchFamily="34" charset="0"/>
                <a:cs typeface="Arial" panose="020B0604020202020204" pitchFamily="34" charset="0"/>
              </a:rPr>
              <a:t>Lægen sikrer, at ordinationerne også dækker weekenden</a:t>
            </a:r>
          </a:p>
          <a:p>
            <a:pPr marL="457200" indent="-457200">
              <a:buFont typeface="+mj-lt"/>
              <a:buAutoNum type="arabicPeriod"/>
            </a:pPr>
            <a:r>
              <a:rPr lang="da-DK" sz="2400">
                <a:solidFill>
                  <a:srgbClr val="800000"/>
                </a:solidFill>
                <a:latin typeface="Arial" panose="020B0604020202020204" pitchFamily="34" charset="0"/>
                <a:cs typeface="Arial" panose="020B0604020202020204" pitchFamily="34" charset="0"/>
              </a:rPr>
              <a:t>Lægen involverer Team for Lindrende Behandling, hvis der er specielle palliative behov</a:t>
            </a:r>
          </a:p>
          <a:p>
            <a:pPr marL="457200" indent="-457200">
              <a:buFont typeface="+mj-lt"/>
              <a:buAutoNum type="arabicPeriod"/>
            </a:pPr>
            <a:r>
              <a:rPr lang="da-DK" sz="2400">
                <a:solidFill>
                  <a:srgbClr val="800000"/>
                </a:solidFill>
                <a:latin typeface="Arial" panose="020B0604020202020204" pitchFamily="34" charset="0"/>
                <a:cs typeface="Arial" panose="020B0604020202020204" pitchFamily="34" charset="0"/>
              </a:rPr>
              <a:t>Alle hjælper med - at holde overblikket, så der ikke opstår paniksituationer – orientere og have kontakt med pårørende - evt. tilkalde vågetjeneste mm.</a:t>
            </a:r>
            <a:endParaRPr lang="da-DK" sz="2400" dirty="0">
              <a:solidFill>
                <a:srgbClr val="800000"/>
              </a:solidFill>
              <a:latin typeface="Arial" panose="020B0604020202020204" pitchFamily="34" charset="0"/>
              <a:cs typeface="Arial" panose="020B0604020202020204" pitchFamily="34" charset="0"/>
            </a:endParaRPr>
          </a:p>
          <a:p>
            <a:endParaRPr lang="da-DK" sz="2400"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08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7F02BE16-5CBC-DEA2-A2F3-A3B90709F6FA}"/>
              </a:ext>
            </a:extLst>
          </p:cNvPr>
          <p:cNvSpPr txBox="1"/>
          <p:nvPr/>
        </p:nvSpPr>
        <p:spPr>
          <a:xfrm>
            <a:off x="1391653" y="5196355"/>
            <a:ext cx="9408694" cy="707886"/>
          </a:xfrm>
          <a:prstGeom prst="rect">
            <a:avLst/>
          </a:prstGeom>
          <a:noFill/>
        </p:spPr>
        <p:txBody>
          <a:bodyPr wrap="square" rtlCol="0">
            <a:spAutoFit/>
          </a:bodyPr>
          <a:lstStyle/>
          <a:p>
            <a:pPr algn="ctr"/>
            <a:r>
              <a:rPr lang="da-DK" sz="4000" b="1">
                <a:solidFill>
                  <a:srgbClr val="C00000"/>
                </a:solidFill>
                <a:latin typeface="Arial Black" panose="020B0A04020102020204" pitchFamily="34" charset="0"/>
              </a:rPr>
              <a:t>Det tværfaglige samarbejde</a:t>
            </a:r>
            <a:endParaRPr lang="da-DK" sz="2800" b="1" dirty="0">
              <a:solidFill>
                <a:srgbClr val="C00000"/>
              </a:solidFill>
              <a:latin typeface="Arial Black" panose="020B0A04020102020204" pitchFamily="34" charset="0"/>
            </a:endParaRPr>
          </a:p>
        </p:txBody>
      </p:sp>
      <p:grpSp>
        <p:nvGrpSpPr>
          <p:cNvPr id="18" name="Gruppe 17">
            <a:extLst>
              <a:ext uri="{FF2B5EF4-FFF2-40B4-BE49-F238E27FC236}">
                <a16:creationId xmlns:a16="http://schemas.microsoft.com/office/drawing/2014/main" id="{56AD198D-02A5-2B47-C72E-6DAE5E54E440}"/>
              </a:ext>
            </a:extLst>
          </p:cNvPr>
          <p:cNvGrpSpPr/>
          <p:nvPr/>
        </p:nvGrpSpPr>
        <p:grpSpPr>
          <a:xfrm>
            <a:off x="4099423" y="417682"/>
            <a:ext cx="3993153" cy="4816055"/>
            <a:chOff x="4099423" y="417682"/>
            <a:chExt cx="3993153" cy="4816055"/>
          </a:xfrm>
        </p:grpSpPr>
        <p:grpSp>
          <p:nvGrpSpPr>
            <p:cNvPr id="17" name="Gruppe 16">
              <a:extLst>
                <a:ext uri="{FF2B5EF4-FFF2-40B4-BE49-F238E27FC236}">
                  <a16:creationId xmlns:a16="http://schemas.microsoft.com/office/drawing/2014/main" id="{8F6708E2-47CE-D82F-8B82-7B679274CAAF}"/>
                </a:ext>
              </a:extLst>
            </p:cNvPr>
            <p:cNvGrpSpPr/>
            <p:nvPr/>
          </p:nvGrpSpPr>
          <p:grpSpPr>
            <a:xfrm>
              <a:off x="4099423" y="417682"/>
              <a:ext cx="3993153" cy="4816055"/>
              <a:chOff x="4099423" y="417682"/>
              <a:chExt cx="3993153" cy="4816055"/>
            </a:xfrm>
          </p:grpSpPr>
          <p:pic>
            <p:nvPicPr>
              <p:cNvPr id="8" name="Billede 7" descr="Et billede, der indeholder tegning, skitse, illustration/afbildning, tekst&#10;&#10;Automatisk genereret beskrivelse">
                <a:extLst>
                  <a:ext uri="{FF2B5EF4-FFF2-40B4-BE49-F238E27FC236}">
                    <a16:creationId xmlns:a16="http://schemas.microsoft.com/office/drawing/2014/main" id="{F61E08D9-3063-C284-B512-C04726136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0" t="25184" r="14008" b="5186"/>
              <a:stretch/>
            </p:blipFill>
            <p:spPr>
              <a:xfrm>
                <a:off x="4099423" y="417682"/>
                <a:ext cx="3993153" cy="4816055"/>
              </a:xfrm>
              <a:prstGeom prst="rect">
                <a:avLst/>
              </a:prstGeom>
            </p:spPr>
          </p:pic>
          <p:sp>
            <p:nvSpPr>
              <p:cNvPr id="14" name="Rektangel 13">
                <a:extLst>
                  <a:ext uri="{FF2B5EF4-FFF2-40B4-BE49-F238E27FC236}">
                    <a16:creationId xmlns:a16="http://schemas.microsoft.com/office/drawing/2014/main" id="{D6813B0E-ABA1-F52D-E829-D40A6118FDA5}"/>
                  </a:ext>
                </a:extLst>
              </p:cNvPr>
              <p:cNvSpPr/>
              <p:nvPr/>
            </p:nvSpPr>
            <p:spPr>
              <a:xfrm rot="20343346">
                <a:off x="5209675" y="1648327"/>
                <a:ext cx="360947"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94149844-1CC5-C4D2-4DC7-340E7BF8903A}"/>
                  </a:ext>
                </a:extLst>
              </p:cNvPr>
              <p:cNvSpPr/>
              <p:nvPr/>
            </p:nvSpPr>
            <p:spPr>
              <a:xfrm rot="20343346">
                <a:off x="6208607" y="1624240"/>
                <a:ext cx="360947"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F43AF7F1-1D04-E960-7434-EC2B61524DAC}"/>
                  </a:ext>
                </a:extLst>
              </p:cNvPr>
              <p:cNvSpPr/>
              <p:nvPr/>
            </p:nvSpPr>
            <p:spPr>
              <a:xfrm rot="20343346">
                <a:off x="7179084" y="1696011"/>
                <a:ext cx="373911" cy="79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39B9259B-7DD6-2DB5-4229-0BC083FB3F58}"/>
                </a:ext>
              </a:extLst>
            </p:cNvPr>
            <p:cNvGrpSpPr/>
            <p:nvPr/>
          </p:nvGrpSpPr>
          <p:grpSpPr>
            <a:xfrm rot="21043225">
              <a:off x="5051729" y="1210554"/>
              <a:ext cx="2478505" cy="707886"/>
              <a:chOff x="7163890" y="1017938"/>
              <a:chExt cx="1252368" cy="425761"/>
            </a:xfrm>
          </p:grpSpPr>
          <p:sp>
            <p:nvSpPr>
              <p:cNvPr id="11" name="Bue 10">
                <a:extLst>
                  <a:ext uri="{FF2B5EF4-FFF2-40B4-BE49-F238E27FC236}">
                    <a16:creationId xmlns:a16="http://schemas.microsoft.com/office/drawing/2014/main" id="{384C0A5F-3BCD-CBB8-5220-07FDF236FAF7}"/>
                  </a:ext>
                </a:extLst>
              </p:cNvPr>
              <p:cNvSpPr/>
              <p:nvPr/>
            </p:nvSpPr>
            <p:spPr>
              <a:xfrm rot="7943595">
                <a:off x="7183493" y="998335"/>
                <a:ext cx="235261" cy="274468"/>
              </a:xfrm>
              <a:prstGeom prst="arc">
                <a:avLst>
                  <a:gd name="adj1" fmla="val 15873580"/>
                  <a:gd name="adj2" fmla="val 0"/>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12" name="Bue 11">
                <a:extLst>
                  <a:ext uri="{FF2B5EF4-FFF2-40B4-BE49-F238E27FC236}">
                    <a16:creationId xmlns:a16="http://schemas.microsoft.com/office/drawing/2014/main" id="{CA4237DB-7F88-7E33-F27E-665E4248592E}"/>
                  </a:ext>
                </a:extLst>
              </p:cNvPr>
              <p:cNvSpPr/>
              <p:nvPr/>
            </p:nvSpPr>
            <p:spPr>
              <a:xfrm rot="7943595">
                <a:off x="7640693" y="1099935"/>
                <a:ext cx="235261" cy="274468"/>
              </a:xfrm>
              <a:prstGeom prst="arc">
                <a:avLst>
                  <a:gd name="adj1" fmla="val 15873580"/>
                  <a:gd name="adj2" fmla="val 0"/>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13" name="Bue 12">
                <a:extLst>
                  <a:ext uri="{FF2B5EF4-FFF2-40B4-BE49-F238E27FC236}">
                    <a16:creationId xmlns:a16="http://schemas.microsoft.com/office/drawing/2014/main" id="{596E87D2-616D-BA2E-9F03-4BFE70B0B6BE}"/>
                  </a:ext>
                </a:extLst>
              </p:cNvPr>
              <p:cNvSpPr/>
              <p:nvPr/>
            </p:nvSpPr>
            <p:spPr>
              <a:xfrm rot="7943595">
                <a:off x="8161393" y="1188835"/>
                <a:ext cx="235261" cy="274468"/>
              </a:xfrm>
              <a:prstGeom prst="arc">
                <a:avLst>
                  <a:gd name="adj1" fmla="val 15873580"/>
                  <a:gd name="adj2" fmla="val 0"/>
                </a:avLst>
              </a:prstGeom>
              <a:ln w="508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grpSp>
      </p:grpSp>
      <p:grpSp>
        <p:nvGrpSpPr>
          <p:cNvPr id="2" name="Gruppe 1">
            <a:extLst>
              <a:ext uri="{FF2B5EF4-FFF2-40B4-BE49-F238E27FC236}">
                <a16:creationId xmlns:a16="http://schemas.microsoft.com/office/drawing/2014/main" id="{3D7665A2-CB86-A537-A61F-D07A4DC079B7}"/>
              </a:ext>
            </a:extLst>
          </p:cNvPr>
          <p:cNvGrpSpPr/>
          <p:nvPr/>
        </p:nvGrpSpPr>
        <p:grpSpPr>
          <a:xfrm>
            <a:off x="6266120" y="5973533"/>
            <a:ext cx="2505525" cy="747910"/>
            <a:chOff x="6266120" y="5973533"/>
            <a:chExt cx="2505525" cy="747910"/>
          </a:xfrm>
        </p:grpSpPr>
        <p:pic>
          <p:nvPicPr>
            <p:cNvPr id="3" name="Billede 2">
              <a:extLst>
                <a:ext uri="{FF2B5EF4-FFF2-40B4-BE49-F238E27FC236}">
                  <a16:creationId xmlns:a16="http://schemas.microsoft.com/office/drawing/2014/main" id="{961D8534-0E07-5D6C-72F8-3FED5A0C61EB}"/>
                </a:ext>
              </a:extLst>
            </p:cNvPr>
            <p:cNvPicPr>
              <a:picLocks noChangeAspect="1"/>
            </p:cNvPicPr>
            <p:nvPr userDrawn="1"/>
          </p:nvPicPr>
          <p:blipFill>
            <a:blip r:embed="rId4"/>
            <a:stretch>
              <a:fillRect/>
            </a:stretch>
          </p:blipFill>
          <p:spPr>
            <a:xfrm>
              <a:off x="6266120" y="5973627"/>
              <a:ext cx="743053" cy="747816"/>
            </a:xfrm>
            <a:prstGeom prst="rect">
              <a:avLst/>
            </a:prstGeom>
          </p:spPr>
        </p:pic>
        <p:pic>
          <p:nvPicPr>
            <p:cNvPr id="5" name="Billede 4">
              <a:extLst>
                <a:ext uri="{FF2B5EF4-FFF2-40B4-BE49-F238E27FC236}">
                  <a16:creationId xmlns:a16="http://schemas.microsoft.com/office/drawing/2014/main" id="{E70BFDA1-0DAA-3D49-B625-55FFAD7BF786}"/>
                </a:ext>
              </a:extLst>
            </p:cNvPr>
            <p:cNvPicPr>
              <a:picLocks noChangeAspect="1"/>
            </p:cNvPicPr>
            <p:nvPr userDrawn="1"/>
          </p:nvPicPr>
          <p:blipFill>
            <a:blip r:embed="rId5"/>
            <a:stretch>
              <a:fillRect/>
            </a:stretch>
          </p:blipFill>
          <p:spPr>
            <a:xfrm>
              <a:off x="7009173" y="5973596"/>
              <a:ext cx="515735" cy="747816"/>
            </a:xfrm>
            <a:prstGeom prst="rect">
              <a:avLst/>
            </a:prstGeom>
          </p:spPr>
        </p:pic>
        <p:pic>
          <p:nvPicPr>
            <p:cNvPr id="6" name="Billede 5">
              <a:extLst>
                <a:ext uri="{FF2B5EF4-FFF2-40B4-BE49-F238E27FC236}">
                  <a16:creationId xmlns:a16="http://schemas.microsoft.com/office/drawing/2014/main" id="{BBAF08B6-596F-EDD0-A935-36DF93386DA1}"/>
                </a:ext>
              </a:extLst>
            </p:cNvPr>
            <p:cNvPicPr>
              <a:picLocks noChangeAspect="1"/>
            </p:cNvPicPr>
            <p:nvPr userDrawn="1"/>
          </p:nvPicPr>
          <p:blipFill>
            <a:blip r:embed="rId6"/>
            <a:stretch>
              <a:fillRect/>
            </a:stretch>
          </p:blipFill>
          <p:spPr>
            <a:xfrm>
              <a:off x="8177791" y="5973533"/>
              <a:ext cx="593854" cy="747816"/>
            </a:xfrm>
            <a:prstGeom prst="rect">
              <a:avLst/>
            </a:prstGeom>
          </p:spPr>
        </p:pic>
        <p:pic>
          <p:nvPicPr>
            <p:cNvPr id="7" name="Billede 6">
              <a:extLst>
                <a:ext uri="{FF2B5EF4-FFF2-40B4-BE49-F238E27FC236}">
                  <a16:creationId xmlns:a16="http://schemas.microsoft.com/office/drawing/2014/main" id="{A42C10AA-CEED-9094-336C-3EF1773E555E}"/>
                </a:ext>
              </a:extLst>
            </p:cNvPr>
            <p:cNvPicPr>
              <a:picLocks noChangeAspect="1"/>
            </p:cNvPicPr>
            <p:nvPr userDrawn="1"/>
          </p:nvPicPr>
          <p:blipFill>
            <a:blip r:embed="rId7"/>
            <a:stretch>
              <a:fillRect/>
            </a:stretch>
          </p:blipFill>
          <p:spPr>
            <a:xfrm>
              <a:off x="7523452" y="5973533"/>
              <a:ext cx="654339" cy="747816"/>
            </a:xfrm>
            <a:prstGeom prst="rect">
              <a:avLst/>
            </a:prstGeom>
          </p:spPr>
        </p:pic>
      </p:grpSp>
    </p:spTree>
    <p:extLst>
      <p:ext uri="{BB962C8B-B14F-4D97-AF65-F5344CB8AC3E}">
        <p14:creationId xmlns:p14="http://schemas.microsoft.com/office/powerpoint/2010/main" val="2171041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F5F1ACA-0DFA-3B55-93D7-330E3AFFE80C}"/>
              </a:ext>
            </a:extLst>
          </p:cNvPr>
          <p:cNvSpPr txBox="1">
            <a:spLocks/>
          </p:cNvSpPr>
          <p:nvPr/>
        </p:nvSpPr>
        <p:spPr>
          <a:xfrm>
            <a:off x="1422208" y="3760537"/>
            <a:ext cx="10096024"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spc="-5">
                <a:solidFill>
                  <a:srgbClr val="800000"/>
                </a:solidFill>
                <a:latin typeface="Arial" panose="020B0604020202020204" pitchFamily="34" charset="0"/>
                <a:cs typeface="Arial" panose="020B0604020202020204" pitchFamily="34" charset="0"/>
              </a:rPr>
              <a:t>Samarbejdet med lægerne er helt centralt på mange punkter.</a:t>
            </a:r>
          </a:p>
          <a:p>
            <a:r>
              <a:rPr lang="da-DK" sz="2400" spc="-5">
                <a:solidFill>
                  <a:srgbClr val="800000"/>
                </a:solidFill>
                <a:latin typeface="Arial" panose="020B0604020202020204" pitchFamily="34" charset="0"/>
                <a:cs typeface="Arial" panose="020B0604020202020204" pitchFamily="34" charset="0"/>
              </a:rPr>
              <a:t>Ikke mindst i forhold til livets afslutning og en god død derhjemme.</a:t>
            </a:r>
          </a:p>
          <a:p>
            <a:endParaRPr lang="da-DK" sz="2400" spc="-5">
              <a:solidFill>
                <a:srgbClr val="8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da-DK" sz="2400" spc="-5">
                <a:solidFill>
                  <a:srgbClr val="800000"/>
                </a:solidFill>
                <a:latin typeface="Arial" panose="020B0604020202020204" pitchFamily="34" charset="0"/>
                <a:cs typeface="Arial" panose="020B0604020202020204" pitchFamily="34" charset="0"/>
              </a:rPr>
              <a:t>Beslutningen om fravalg</a:t>
            </a:r>
          </a:p>
          <a:p>
            <a:pPr marL="914400" lvl="1" indent="-457200">
              <a:buFont typeface="Courier New" panose="02070309020205020404" pitchFamily="49" charset="0"/>
              <a:buChar char="o"/>
            </a:pPr>
            <a:r>
              <a:rPr lang="da-DK" sz="2400" spc="-5">
                <a:solidFill>
                  <a:srgbClr val="800000"/>
                </a:solidFill>
                <a:latin typeface="Arial" panose="020B0604020202020204" pitchFamily="34" charset="0"/>
                <a:cs typeface="Arial" panose="020B0604020202020204" pitchFamily="34" charset="0"/>
              </a:rPr>
              <a:t>Ingen genoplivning ved hjertestop</a:t>
            </a:r>
          </a:p>
          <a:p>
            <a:pPr marL="914400" lvl="1" indent="-457200">
              <a:buFont typeface="Courier New" panose="02070309020205020404" pitchFamily="49" charset="0"/>
              <a:buChar char="o"/>
            </a:pPr>
            <a:r>
              <a:rPr lang="da-DK" sz="2400" spc="-5">
                <a:solidFill>
                  <a:srgbClr val="800000"/>
                </a:solidFill>
                <a:latin typeface="Arial" panose="020B0604020202020204" pitchFamily="34" charset="0"/>
                <a:cs typeface="Arial" panose="020B0604020202020204" pitchFamily="34" charset="0"/>
              </a:rPr>
              <a:t>Ophør med anden behandling</a:t>
            </a:r>
          </a:p>
          <a:p>
            <a:pPr marL="914400" lvl="1" indent="-457200">
              <a:buFont typeface="Courier New" panose="02070309020205020404" pitchFamily="49" charset="0"/>
              <a:buChar char="o"/>
            </a:pPr>
            <a:r>
              <a:rPr lang="da-DK" sz="2400" spc="-5">
                <a:solidFill>
                  <a:srgbClr val="800000"/>
                </a:solidFill>
                <a:latin typeface="Arial" panose="020B0604020202020204" pitchFamily="34" charset="0"/>
                <a:cs typeface="Arial" panose="020B0604020202020204" pitchFamily="34" charset="0"/>
              </a:rPr>
              <a:t>Ikke flere indlæggelser</a:t>
            </a:r>
          </a:p>
          <a:p>
            <a:pPr marL="914400" lvl="1" indent="-457200">
              <a:buFont typeface="Courier New" panose="02070309020205020404" pitchFamily="49" charset="0"/>
              <a:buChar char="o"/>
            </a:pPr>
            <a:r>
              <a:rPr lang="da-DK" sz="2400" spc="-5">
                <a:solidFill>
                  <a:srgbClr val="800000"/>
                </a:solidFill>
                <a:latin typeface="Arial" panose="020B0604020202020204" pitchFamily="34" charset="0"/>
                <a:cs typeface="Arial" panose="020B0604020202020204" pitchFamily="34" charset="0"/>
              </a:rPr>
              <a:t>Ordination af lindrende medicin ved behov</a:t>
            </a:r>
          </a:p>
          <a:p>
            <a:pPr marL="914400" lvl="1" indent="-457200">
              <a:buFont typeface="Courier New" panose="02070309020205020404" pitchFamily="49" charset="0"/>
              <a:buChar char="o"/>
            </a:pPr>
            <a:r>
              <a:rPr lang="da-DK" sz="2400" spc="-5">
                <a:solidFill>
                  <a:srgbClr val="800000"/>
                </a:solidFill>
                <a:latin typeface="Arial" panose="020B0604020202020204" pitchFamily="34" charset="0"/>
                <a:cs typeface="Arial" panose="020B0604020202020204" pitchFamily="34" charset="0"/>
              </a:rPr>
              <a:t>Samtaler med pårørende</a:t>
            </a:r>
          </a:p>
          <a:p>
            <a:pPr lvl="1"/>
            <a:endParaRPr lang="da-DK" sz="2400" spc="-5">
              <a:solidFill>
                <a:srgbClr val="8000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da-DK" sz="2400" spc="-5">
              <a:solidFill>
                <a:srgbClr val="8000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da-DK" sz="2400" spc="-5">
              <a:solidFill>
                <a:srgbClr val="80000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BB6469B-5FDA-B903-7F50-4931767D0840}"/>
              </a:ext>
            </a:extLst>
          </p:cNvPr>
          <p:cNvSpPr txBox="1">
            <a:spLocks/>
          </p:cNvSpPr>
          <p:nvPr/>
        </p:nvSpPr>
        <p:spPr>
          <a:xfrm>
            <a:off x="1422208" y="1116039"/>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2800">
                <a:solidFill>
                  <a:srgbClr val="C00000"/>
                </a:solidFill>
                <a:latin typeface="Arial Black" panose="020B0A04020102020204" pitchFamily="34" charset="0"/>
              </a:rPr>
              <a:t>Hjemmepleje/plejecentre - Sygeplejen - Lægen</a:t>
            </a:r>
            <a:endParaRPr lang="da-DK" sz="28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454905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F5F1ACA-0DFA-3B55-93D7-330E3AFFE80C}"/>
              </a:ext>
            </a:extLst>
          </p:cNvPr>
          <p:cNvSpPr txBox="1">
            <a:spLocks/>
          </p:cNvSpPr>
          <p:nvPr/>
        </p:nvSpPr>
        <p:spPr>
          <a:xfrm>
            <a:off x="1422208" y="3136239"/>
            <a:ext cx="5118292"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spc="-5">
                <a:solidFill>
                  <a:srgbClr val="800000"/>
                </a:solidFill>
                <a:latin typeface="Arial" panose="020B0604020202020204" pitchFamily="34" charset="0"/>
                <a:cs typeface="Arial" panose="020B0604020202020204" pitchFamily="34" charset="0"/>
              </a:rPr>
              <a:t>Cecilie Amstrup, praktiserende læge i Pandrup:</a:t>
            </a:r>
          </a:p>
          <a:p>
            <a:endParaRPr lang="da-DK" sz="2400" spc="-5">
              <a:solidFill>
                <a:srgbClr val="800000"/>
              </a:solidFill>
              <a:latin typeface="Arial" panose="020B0604020202020204" pitchFamily="34" charset="0"/>
              <a:cs typeface="Arial" panose="020B0604020202020204" pitchFamily="34" charset="0"/>
            </a:endParaRPr>
          </a:p>
          <a:p>
            <a:r>
              <a:rPr lang="da-DK" sz="2400" spc="-5">
                <a:solidFill>
                  <a:srgbClr val="800000"/>
                </a:solidFill>
                <a:latin typeface="Arial" panose="020B0604020202020204" pitchFamily="34" charset="0"/>
                <a:cs typeface="Arial" panose="020B0604020202020204" pitchFamily="34" charset="0"/>
              </a:rPr>
              <a:t>”I må meget gerne hjælpe os.</a:t>
            </a:r>
          </a:p>
          <a:p>
            <a:r>
              <a:rPr lang="da-DK" sz="2400" spc="-5">
                <a:solidFill>
                  <a:srgbClr val="800000"/>
                </a:solidFill>
                <a:latin typeface="Arial" panose="020B0604020202020204" pitchFamily="34" charset="0"/>
                <a:cs typeface="Arial" panose="020B0604020202020204" pitchFamily="34" charset="0"/>
              </a:rPr>
              <a:t>Fx ved at sende et oplæg til en plan for den palliative behandling den sidste tid – eller bare idéer til den.</a:t>
            </a:r>
          </a:p>
          <a:p>
            <a:r>
              <a:rPr lang="da-DK" sz="2400" spc="-5">
                <a:solidFill>
                  <a:srgbClr val="800000"/>
                </a:solidFill>
                <a:latin typeface="Arial" panose="020B0604020202020204" pitchFamily="34" charset="0"/>
                <a:cs typeface="Arial" panose="020B0604020202020204" pitchFamily="34" charset="0"/>
              </a:rPr>
              <a:t>Også gerne forslag til fx at omlægge til fast medicin i stedet for p.n.</a:t>
            </a:r>
          </a:p>
          <a:p>
            <a:r>
              <a:rPr lang="da-DK" sz="2400" spc="-5">
                <a:solidFill>
                  <a:srgbClr val="800000"/>
                </a:solidFill>
                <a:latin typeface="Arial" panose="020B0604020202020204" pitchFamily="34" charset="0"/>
                <a:cs typeface="Arial" panose="020B0604020202020204" pitchFamily="34" charset="0"/>
              </a:rPr>
              <a:t>I det hele taget må I endelig hjælpe os med at hjælpe borgeren og jer mest muligt.</a:t>
            </a:r>
          </a:p>
          <a:p>
            <a:r>
              <a:rPr lang="da-DK" sz="2400" spc="-5">
                <a:solidFill>
                  <a:srgbClr val="800000"/>
                </a:solidFill>
                <a:latin typeface="Arial" panose="020B0604020202020204" pitchFamily="34" charset="0"/>
                <a:cs typeface="Arial" panose="020B0604020202020204" pitchFamily="34" charset="0"/>
              </a:rPr>
              <a:t>Det palliative er meget vigtigt for de fleste af os….”</a:t>
            </a:r>
          </a:p>
        </p:txBody>
      </p:sp>
      <p:sp>
        <p:nvSpPr>
          <p:cNvPr id="4" name="Title 1">
            <a:extLst>
              <a:ext uri="{FF2B5EF4-FFF2-40B4-BE49-F238E27FC236}">
                <a16:creationId xmlns:a16="http://schemas.microsoft.com/office/drawing/2014/main" id="{CBB6469B-5FDA-B903-7F50-4931767D0840}"/>
              </a:ext>
            </a:extLst>
          </p:cNvPr>
          <p:cNvSpPr txBox="1">
            <a:spLocks/>
          </p:cNvSpPr>
          <p:nvPr/>
        </p:nvSpPr>
        <p:spPr>
          <a:xfrm>
            <a:off x="1422208" y="534105"/>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2800" dirty="0">
                <a:solidFill>
                  <a:srgbClr val="C00000"/>
                </a:solidFill>
                <a:latin typeface="Arial Black" panose="020B0A04020102020204" pitchFamily="34" charset="0"/>
              </a:rPr>
              <a:t>En vigtig besked fra en </a:t>
            </a:r>
            <a:r>
              <a:rPr lang="da-DK" sz="2800">
                <a:solidFill>
                  <a:srgbClr val="C00000"/>
                </a:solidFill>
                <a:latin typeface="Arial Black" panose="020B0A04020102020204" pitchFamily="34" charset="0"/>
              </a:rPr>
              <a:t>god læge i kommunen...</a:t>
            </a:r>
            <a:endParaRPr lang="da-DK" sz="2800" dirty="0">
              <a:solidFill>
                <a:srgbClr val="C00000"/>
              </a:solidFill>
              <a:latin typeface="Arial Black" panose="020B0A04020102020204" pitchFamily="34" charset="0"/>
            </a:endParaRPr>
          </a:p>
        </p:txBody>
      </p:sp>
      <p:pic>
        <p:nvPicPr>
          <p:cNvPr id="1026" name="267723A7-58DE-415F-94D2-1D5512D4E506" descr="IMG_7498.jpg">
            <a:extLst>
              <a:ext uri="{FF2B5EF4-FFF2-40B4-BE49-F238E27FC236}">
                <a16:creationId xmlns:a16="http://schemas.microsoft.com/office/drawing/2014/main" id="{62CCE0E2-CD13-0BAA-687F-E0AE3F364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155" y="2079495"/>
            <a:ext cx="4988685" cy="339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67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7E8DDE-801B-164E-E8E7-FE8D2EE7391A}"/>
              </a:ext>
            </a:extLst>
          </p:cNvPr>
          <p:cNvSpPr txBox="1">
            <a:spLocks/>
          </p:cNvSpPr>
          <p:nvPr/>
        </p:nvSpPr>
        <p:spPr>
          <a:xfrm>
            <a:off x="1365228" y="691080"/>
            <a:ext cx="9004027" cy="355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dirty="0">
                <a:solidFill>
                  <a:srgbClr val="CC3300"/>
                </a:solidFill>
                <a:latin typeface="Arial Black" panose="020B0A04020102020204" pitchFamily="34" charset="0"/>
              </a:rPr>
              <a:t>Hjemmedød afhænger af postnummer</a:t>
            </a:r>
            <a:endParaRPr lang="da-DK" sz="2800" b="1" dirty="0">
              <a:solidFill>
                <a:srgbClr val="CC3300"/>
              </a:solidFill>
              <a:latin typeface="Arial Black" panose="020B0A04020102020204" pitchFamily="34" charset="0"/>
            </a:endParaRPr>
          </a:p>
        </p:txBody>
      </p:sp>
      <p:graphicFrame>
        <p:nvGraphicFramePr>
          <p:cNvPr id="5" name="Tabel 4">
            <a:extLst>
              <a:ext uri="{FF2B5EF4-FFF2-40B4-BE49-F238E27FC236}">
                <a16:creationId xmlns:a16="http://schemas.microsoft.com/office/drawing/2014/main" id="{4938C0A6-C709-7FEB-9150-DA4DEACB184B}"/>
              </a:ext>
            </a:extLst>
          </p:cNvPr>
          <p:cNvGraphicFramePr>
            <a:graphicFrameLocks noGrp="1"/>
          </p:cNvGraphicFramePr>
          <p:nvPr>
            <p:extLst>
              <p:ext uri="{D42A27DB-BD31-4B8C-83A1-F6EECF244321}">
                <p14:modId xmlns:p14="http://schemas.microsoft.com/office/powerpoint/2010/main" val="4187320040"/>
              </p:ext>
            </p:extLst>
          </p:nvPr>
        </p:nvGraphicFramePr>
        <p:xfrm>
          <a:off x="1382501" y="1448082"/>
          <a:ext cx="9426997" cy="3961836"/>
        </p:xfrm>
        <a:graphic>
          <a:graphicData uri="http://schemas.openxmlformats.org/drawingml/2006/table">
            <a:tbl>
              <a:tblPr>
                <a:tableStyleId>{5C22544A-7EE6-4342-B048-85BDC9FD1C3A}</a:tableStyleId>
              </a:tblPr>
              <a:tblGrid>
                <a:gridCol w="2322511">
                  <a:extLst>
                    <a:ext uri="{9D8B030D-6E8A-4147-A177-3AD203B41FA5}">
                      <a16:colId xmlns:a16="http://schemas.microsoft.com/office/drawing/2014/main" val="4080257900"/>
                    </a:ext>
                  </a:extLst>
                </a:gridCol>
                <a:gridCol w="1184081">
                  <a:extLst>
                    <a:ext uri="{9D8B030D-6E8A-4147-A177-3AD203B41FA5}">
                      <a16:colId xmlns:a16="http://schemas.microsoft.com/office/drawing/2014/main" val="346798805"/>
                    </a:ext>
                  </a:extLst>
                </a:gridCol>
                <a:gridCol w="1184081">
                  <a:extLst>
                    <a:ext uri="{9D8B030D-6E8A-4147-A177-3AD203B41FA5}">
                      <a16:colId xmlns:a16="http://schemas.microsoft.com/office/drawing/2014/main" val="889690567"/>
                    </a:ext>
                  </a:extLst>
                </a:gridCol>
                <a:gridCol w="1184081">
                  <a:extLst>
                    <a:ext uri="{9D8B030D-6E8A-4147-A177-3AD203B41FA5}">
                      <a16:colId xmlns:a16="http://schemas.microsoft.com/office/drawing/2014/main" val="2539459140"/>
                    </a:ext>
                  </a:extLst>
                </a:gridCol>
                <a:gridCol w="1184081">
                  <a:extLst>
                    <a:ext uri="{9D8B030D-6E8A-4147-A177-3AD203B41FA5}">
                      <a16:colId xmlns:a16="http://schemas.microsoft.com/office/drawing/2014/main" val="2288908129"/>
                    </a:ext>
                  </a:extLst>
                </a:gridCol>
                <a:gridCol w="1184081">
                  <a:extLst>
                    <a:ext uri="{9D8B030D-6E8A-4147-A177-3AD203B41FA5}">
                      <a16:colId xmlns:a16="http://schemas.microsoft.com/office/drawing/2014/main" val="664674023"/>
                    </a:ext>
                  </a:extLst>
                </a:gridCol>
                <a:gridCol w="1184081">
                  <a:extLst>
                    <a:ext uri="{9D8B030D-6E8A-4147-A177-3AD203B41FA5}">
                      <a16:colId xmlns:a16="http://schemas.microsoft.com/office/drawing/2014/main" val="2261668305"/>
                    </a:ext>
                  </a:extLst>
                </a:gridCol>
              </a:tblGrid>
              <a:tr h="576697">
                <a:tc>
                  <a:txBody>
                    <a:bodyPr/>
                    <a:lstStyle/>
                    <a:p>
                      <a:pPr algn="l" fontAlgn="ctr"/>
                      <a:r>
                        <a:rPr lang="da-DK" sz="1600" b="1" u="none" strike="noStrike">
                          <a:solidFill>
                            <a:schemeClr val="bg1"/>
                          </a:solidFill>
                          <a:effectLst/>
                          <a:latin typeface="Arial" panose="020B0604020202020204" pitchFamily="34" charset="0"/>
                          <a:cs typeface="Arial" panose="020B0604020202020204" pitchFamily="34" charset="0"/>
                        </a:rPr>
                        <a:t> </a:t>
                      </a:r>
                      <a:r>
                        <a:rPr lang="da-DK" sz="2400" b="1" u="none" strike="noStrike">
                          <a:solidFill>
                            <a:schemeClr val="bg1"/>
                          </a:solidFill>
                          <a:effectLst/>
                          <a:latin typeface="Arial" panose="020B0604020202020204" pitchFamily="34" charset="0"/>
                          <a:cs typeface="Arial" panose="020B0604020202020204" pitchFamily="34" charset="0"/>
                        </a:rPr>
                        <a:t>2022</a:t>
                      </a:r>
                      <a:endParaRPr lang="da-DK" sz="2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Sygehus</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Hospice</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Plejehjem</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Eget Hjem</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Andet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ctr" fontAlgn="ctr"/>
                      <a:r>
                        <a:rPr lang="da-DK" sz="1600" b="1" u="none" strike="noStrike" dirty="0">
                          <a:solidFill>
                            <a:schemeClr val="bg1"/>
                          </a:solidFill>
                          <a:effectLst/>
                          <a:latin typeface="Arial" panose="020B0604020202020204" pitchFamily="34" charset="0"/>
                          <a:cs typeface="Arial" panose="020B0604020202020204" pitchFamily="34" charset="0"/>
                        </a:rPr>
                        <a:t>Uoplyst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508717146"/>
                  </a:ext>
                </a:extLst>
              </a:tr>
              <a:tr h="408944">
                <a:tc>
                  <a:txBody>
                    <a:bodyPr/>
                    <a:lstStyle/>
                    <a:p>
                      <a:pPr algn="just" fontAlgn="ctr"/>
                      <a:r>
                        <a:rPr lang="da-DK" sz="1600" b="1" i="0" u="none" strike="noStrike">
                          <a:solidFill>
                            <a:schemeClr val="bg1"/>
                          </a:solidFill>
                          <a:effectLst/>
                          <a:latin typeface="Arial" panose="020B0604020202020204" pitchFamily="34" charset="0"/>
                          <a:cs typeface="Arial" panose="020B0604020202020204" pitchFamily="34" charset="0"/>
                        </a:rPr>
                        <a:t>Jammerbugt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44%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dirty="0">
                          <a:solidFill>
                            <a:schemeClr val="bg1"/>
                          </a:solidFill>
                          <a:effectLst/>
                          <a:latin typeface="Arial" panose="020B0604020202020204" pitchFamily="34" charset="0"/>
                          <a:cs typeface="Arial" panose="020B0604020202020204" pitchFamily="34" charset="0"/>
                        </a:rPr>
                        <a:t>2</a:t>
                      </a:r>
                      <a:r>
                        <a:rPr lang="da-DK" sz="1600" b="1" i="0"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16%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23%</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13%</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dirty="0">
                          <a:solidFill>
                            <a:schemeClr val="bg1"/>
                          </a:solidFill>
                          <a:effectLst/>
                          <a:latin typeface="Arial" panose="020B0604020202020204" pitchFamily="34" charset="0"/>
                          <a:cs typeface="Arial" panose="020B0604020202020204" pitchFamily="34" charset="0"/>
                        </a:rPr>
                        <a:t>1</a:t>
                      </a:r>
                      <a:r>
                        <a:rPr lang="da-DK" sz="1600" b="1" i="0"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118863597"/>
                  </a:ext>
                </a:extLst>
              </a:tr>
              <a:tr h="408944">
                <a:tc>
                  <a:txBody>
                    <a:bodyPr/>
                    <a:lstStyle/>
                    <a:p>
                      <a:pPr algn="just" fontAlgn="ctr"/>
                      <a:r>
                        <a:rPr lang="da-DK" sz="1600" b="1" i="0" u="none" strike="noStrike" dirty="0">
                          <a:solidFill>
                            <a:schemeClr val="bg1"/>
                          </a:solidFill>
                          <a:effectLst/>
                          <a:latin typeface="Arial" panose="020B0604020202020204" pitchFamily="34" charset="0"/>
                          <a:cs typeface="Arial" panose="020B0604020202020204" pitchFamily="34" charset="0"/>
                        </a:rPr>
                        <a:t>Brønderslev</a:t>
                      </a: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33%</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a:t>
                      </a:r>
                      <a:r>
                        <a:rPr lang="da-DK" sz="1600" b="1" u="none" strike="noStrike" dirty="0">
                          <a:solidFill>
                            <a:schemeClr val="bg1"/>
                          </a:solidFill>
                          <a:effectLst/>
                          <a:latin typeface="Arial" panose="020B0604020202020204" pitchFamily="34" charset="0"/>
                          <a:cs typeface="Arial" panose="020B0604020202020204" pitchFamily="34" charset="0"/>
                        </a:rPr>
                        <a:t>0</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497774864"/>
                  </a:ext>
                </a:extLst>
              </a:tr>
              <a:tr h="356088">
                <a:tc>
                  <a:txBody>
                    <a:bodyPr/>
                    <a:lstStyle/>
                    <a:p>
                      <a:pPr algn="just" fontAlgn="ctr"/>
                      <a:r>
                        <a:rPr lang="da-DK" sz="1600" b="1" i="0" u="none" strike="noStrike">
                          <a:solidFill>
                            <a:schemeClr val="bg1"/>
                          </a:solidFill>
                          <a:effectLst/>
                          <a:latin typeface="Arial" panose="020B0604020202020204" pitchFamily="34" charset="0"/>
                          <a:cs typeface="Arial" panose="020B0604020202020204" pitchFamily="34" charset="0"/>
                        </a:rPr>
                        <a:t>Hjørring</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40%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dirty="0">
                          <a:solidFill>
                            <a:schemeClr val="bg1"/>
                          </a:solidFill>
                          <a:effectLst/>
                          <a:latin typeface="Arial" panose="020B0604020202020204" pitchFamily="34" charset="0"/>
                          <a:cs typeface="Arial" panose="020B0604020202020204" pitchFamily="34" charset="0"/>
                        </a:rPr>
                        <a:t>3</a:t>
                      </a:r>
                      <a:r>
                        <a:rPr lang="da-DK" sz="1600" b="1" i="0"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20%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26%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a:solidFill>
                            <a:schemeClr val="bg1"/>
                          </a:solidFill>
                          <a:effectLst/>
                          <a:latin typeface="Arial" panose="020B0604020202020204" pitchFamily="34" charset="0"/>
                          <a:cs typeface="Arial" panose="020B0604020202020204" pitchFamily="34" charset="0"/>
                        </a:rPr>
                        <a:t>10%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i="0" u="none" strike="noStrike" dirty="0">
                          <a:solidFill>
                            <a:schemeClr val="bg1"/>
                          </a:solidFill>
                          <a:effectLst/>
                          <a:latin typeface="Arial" panose="020B0604020202020204" pitchFamily="34" charset="0"/>
                          <a:cs typeface="Arial" panose="020B0604020202020204" pitchFamily="34" charset="0"/>
                        </a:rPr>
                        <a:t>1</a:t>
                      </a:r>
                      <a:r>
                        <a:rPr lang="da-DK" sz="1600" b="1" i="0"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217758333"/>
                  </a:ext>
                </a:extLst>
              </a:tr>
              <a:tr h="351692">
                <a:tc>
                  <a:txBody>
                    <a:bodyPr/>
                    <a:lstStyle/>
                    <a:p>
                      <a:pPr algn="just" fontAlgn="auto"/>
                      <a:r>
                        <a:rPr lang="da-DK" sz="1600" b="1" u="none" strike="noStrike" dirty="0">
                          <a:solidFill>
                            <a:schemeClr val="bg1"/>
                          </a:solidFill>
                          <a:effectLst/>
                          <a:latin typeface="Arial" panose="020B0604020202020204" pitchFamily="34" charset="0"/>
                          <a:cs typeface="Arial" panose="020B0604020202020204" pitchFamily="34" charset="0"/>
                        </a:rPr>
                        <a:t>Aalborg</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a:solidFill>
                            <a:schemeClr val="bg1"/>
                          </a:solidFill>
                          <a:effectLst/>
                          <a:latin typeface="Arial" panose="020B0604020202020204" pitchFamily="34" charset="0"/>
                          <a:cs typeface="Arial" panose="020B0604020202020204" pitchFamily="34" charset="0"/>
                        </a:rPr>
                        <a:t>36%</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a:solidFill>
                            <a:schemeClr val="bg1"/>
                          </a:solidFill>
                          <a:effectLst/>
                          <a:latin typeface="Arial" panose="020B0604020202020204" pitchFamily="34" charset="0"/>
                          <a:cs typeface="Arial" panose="020B0604020202020204" pitchFamily="34" charset="0"/>
                        </a:rPr>
                        <a:t>5%</a:t>
                      </a:r>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a:solidFill>
                            <a:schemeClr val="bg1"/>
                          </a:solidFill>
                          <a:effectLst/>
                          <a:latin typeface="Arial" panose="020B0604020202020204" pitchFamily="34" charset="0"/>
                          <a:cs typeface="Arial" panose="020B0604020202020204" pitchFamily="34" charset="0"/>
                        </a:rPr>
                        <a:t>25%</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a:solidFill>
                            <a:schemeClr val="bg1"/>
                          </a:solidFill>
                          <a:effectLst/>
                          <a:latin typeface="Arial" panose="020B0604020202020204" pitchFamily="34" charset="0"/>
                          <a:cs typeface="Arial" panose="020B0604020202020204" pitchFamily="34" charset="0"/>
                        </a:rPr>
                        <a:t>22%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a:solidFill>
                            <a:schemeClr val="bg1"/>
                          </a:solidFill>
                          <a:effectLst/>
                          <a:latin typeface="Arial" panose="020B0604020202020204" pitchFamily="34" charset="0"/>
                          <a:cs typeface="Arial" panose="020B0604020202020204" pitchFamily="34" charset="0"/>
                        </a:rPr>
                        <a:t>12%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u="none" strike="noStrike" dirty="0">
                          <a:solidFill>
                            <a:schemeClr val="bg1"/>
                          </a:solidFill>
                          <a:effectLst/>
                          <a:latin typeface="Arial" panose="020B0604020202020204" pitchFamily="34" charset="0"/>
                          <a:cs typeface="Arial" panose="020B0604020202020204" pitchFamily="34" charset="0"/>
                        </a:rPr>
                        <a:t>1</a:t>
                      </a:r>
                      <a:r>
                        <a:rPr lang="da-DK" sz="1600" b="1" u="none" strike="noStrike">
                          <a:solidFill>
                            <a:schemeClr val="bg1"/>
                          </a:solidFill>
                          <a:effectLst/>
                          <a:latin typeface="Arial" panose="020B0604020202020204" pitchFamily="34" charset="0"/>
                          <a:cs typeface="Arial" panose="020B0604020202020204" pitchFamily="34" charset="0"/>
                        </a:rPr>
                        <a: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extLst>
                  <a:ext uri="{0D108BD9-81ED-4DB2-BD59-A6C34878D82A}">
                    <a16:rowId xmlns:a16="http://schemas.microsoft.com/office/drawing/2014/main" val="1816262115"/>
                  </a:ext>
                </a:extLst>
              </a:tr>
              <a:tr h="351692">
                <a:tc>
                  <a:txBody>
                    <a:bodyPr/>
                    <a:lstStyle/>
                    <a:p>
                      <a:pPr algn="just"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extLst>
                  <a:ext uri="{0D108BD9-81ED-4DB2-BD59-A6C34878D82A}">
                    <a16:rowId xmlns:a16="http://schemas.microsoft.com/office/drawing/2014/main" val="330155468"/>
                  </a:ext>
                </a:extLst>
              </a:tr>
              <a:tr h="351692">
                <a:tc>
                  <a:txBody>
                    <a:bodyPr/>
                    <a:lstStyle/>
                    <a:p>
                      <a:pPr algn="just" fontAlgn="auto"/>
                      <a:r>
                        <a:rPr lang="da-DK" sz="1600" b="1" i="0" u="none" strike="noStrike">
                          <a:solidFill>
                            <a:schemeClr val="bg1"/>
                          </a:solidFill>
                          <a:effectLst/>
                          <a:latin typeface="Arial" panose="020B0604020202020204" pitchFamily="34" charset="0"/>
                          <a:cs typeface="Arial" panose="020B0604020202020204" pitchFamily="34" charset="0"/>
                        </a:rPr>
                        <a:t>Skive</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29%</a:t>
                      </a: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7%</a:t>
                      </a: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24%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29%</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11%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r>
                        <a:rPr lang="da-DK" sz="1600" b="1" i="0" u="none" strike="noStrike">
                          <a:solidFill>
                            <a:schemeClr val="bg1"/>
                          </a:solidFill>
                          <a:effectLst/>
                          <a:latin typeface="Arial" panose="020B0604020202020204" pitchFamily="34" charset="0"/>
                          <a:cs typeface="Arial" panose="020B0604020202020204" pitchFamily="34" charset="0"/>
                        </a:rPr>
                        <a:t>0%</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extLst>
                  <a:ext uri="{0D108BD9-81ED-4DB2-BD59-A6C34878D82A}">
                    <a16:rowId xmlns:a16="http://schemas.microsoft.com/office/drawing/2014/main" val="1395366841"/>
                  </a:ext>
                </a:extLst>
              </a:tr>
              <a:tr h="351692">
                <a:tc>
                  <a:txBody>
                    <a:bodyPr/>
                    <a:lstStyle/>
                    <a:p>
                      <a:pPr algn="just"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tc>
                  <a:txBody>
                    <a:bodyPr/>
                    <a:lstStyle/>
                    <a:p>
                      <a:pPr algn="r" fontAlgn="auto"/>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solidFill>
                      <a:srgbClr val="62645B"/>
                    </a:solidFill>
                  </a:tcPr>
                </a:tc>
                <a:extLst>
                  <a:ext uri="{0D108BD9-81ED-4DB2-BD59-A6C34878D82A}">
                    <a16:rowId xmlns:a16="http://schemas.microsoft.com/office/drawing/2014/main" val="3433093351"/>
                  </a:ext>
                </a:extLst>
              </a:tr>
              <a:tr h="351692">
                <a:tc>
                  <a:txBody>
                    <a:bodyPr/>
                    <a:lstStyle/>
                    <a:p>
                      <a:pPr algn="just" fontAlgn="ctr"/>
                      <a:r>
                        <a:rPr lang="da-DK" sz="1600" b="1" u="none" strike="noStrike" dirty="0">
                          <a:solidFill>
                            <a:schemeClr val="bg1"/>
                          </a:solidFill>
                          <a:effectLst/>
                          <a:latin typeface="Arial" panose="020B0604020202020204" pitchFamily="34" charset="0"/>
                          <a:cs typeface="Arial" panose="020B0604020202020204" pitchFamily="34" charset="0"/>
                        </a:rPr>
                        <a:t> Hele landet</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36%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4%</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22%</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26%</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a:solidFill>
                            <a:schemeClr val="bg1"/>
                          </a:solidFill>
                          <a:effectLst/>
                          <a:latin typeface="Arial" panose="020B0604020202020204" pitchFamily="34" charset="0"/>
                          <a:cs typeface="Arial" panose="020B0604020202020204" pitchFamily="34" charset="0"/>
                        </a:rPr>
                        <a:t>11%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a:txBody>
                    <a:bodyPr/>
                    <a:lstStyle/>
                    <a:p>
                      <a:pPr algn="r" fontAlgn="ctr"/>
                      <a:r>
                        <a:rPr lang="da-DK" sz="1600" b="1" u="none" strike="noStrike" dirty="0">
                          <a:solidFill>
                            <a:schemeClr val="bg1"/>
                          </a:solidFill>
                          <a:effectLst/>
                          <a:latin typeface="Arial" panose="020B0604020202020204" pitchFamily="34" charset="0"/>
                          <a:cs typeface="Arial" panose="020B0604020202020204" pitchFamily="34" charset="0"/>
                        </a:rPr>
                        <a:t>1%</a:t>
                      </a:r>
                      <a:endParaRPr lang="da-DK"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extLst>
                  <a:ext uri="{0D108BD9-81ED-4DB2-BD59-A6C34878D82A}">
                    <a16:rowId xmlns:a16="http://schemas.microsoft.com/office/drawing/2014/main" val="3606005728"/>
                  </a:ext>
                </a:extLst>
              </a:tr>
              <a:tr h="452703">
                <a:tc gridSpan="7">
                  <a:txBody>
                    <a:bodyPr/>
                    <a:lstStyle/>
                    <a:p>
                      <a:pPr algn="r" fontAlgn="ctr"/>
                      <a:r>
                        <a:rPr lang="da-DK" sz="1200" b="0" u="none" strike="noStrike" dirty="0">
                          <a:solidFill>
                            <a:schemeClr val="bg1"/>
                          </a:solidFill>
                          <a:effectLst/>
                          <a:latin typeface="Arial" panose="020B0604020202020204" pitchFamily="34" charset="0"/>
                          <a:cs typeface="Arial" panose="020B0604020202020204" pitchFamily="34" charset="0"/>
                        </a:rPr>
                        <a:t>Kilde: </a:t>
                      </a:r>
                      <a:r>
                        <a:rPr lang="da-DK" sz="1200" b="0" u="none" strike="noStrike">
                          <a:solidFill>
                            <a:schemeClr val="bg1"/>
                          </a:solidFill>
                          <a:effectLst/>
                          <a:latin typeface="Arial" panose="020B0604020202020204" pitchFamily="34" charset="0"/>
                          <a:cs typeface="Arial" panose="020B0604020202020204" pitchFamily="34" charset="0"/>
                        </a:rPr>
                        <a:t>Dødsårsagsregisteret 2023, </a:t>
                      </a:r>
                      <a:r>
                        <a:rPr lang="da-DK" sz="1200" b="0" u="none" strike="noStrike" dirty="0">
                          <a:solidFill>
                            <a:schemeClr val="bg1"/>
                          </a:solidFill>
                          <a:effectLst/>
                          <a:latin typeface="Arial" panose="020B0604020202020204" pitchFamily="34" charset="0"/>
                          <a:cs typeface="Arial" panose="020B0604020202020204" pitchFamily="34" charset="0"/>
                        </a:rPr>
                        <a:t>Sundhedsdatastyrelsen</a:t>
                      </a:r>
                      <a:endParaRPr lang="da-DK" sz="12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62645B"/>
                    </a:solidFill>
                  </a:tcPr>
                </a:tc>
                <a:tc hMerge="1">
                  <a:txBody>
                    <a:bodyPr/>
                    <a:lstStyle/>
                    <a:p>
                      <a:endParaRPr lang="da-DK"/>
                    </a:p>
                  </a:txBody>
                  <a:tcPr>
                    <a:solidFill>
                      <a:srgbClr val="62645B"/>
                    </a:solidFill>
                  </a:tcPr>
                </a:tc>
                <a:tc hMerge="1">
                  <a:txBody>
                    <a:bodyPr/>
                    <a:lstStyle/>
                    <a:p>
                      <a:endParaRPr lang="da-DK"/>
                    </a:p>
                  </a:txBody>
                  <a:tcPr>
                    <a:solidFill>
                      <a:srgbClr val="62645B"/>
                    </a:solidFill>
                  </a:tcPr>
                </a:tc>
                <a:tc hMerge="1">
                  <a:txBody>
                    <a:bodyPr/>
                    <a:lstStyle/>
                    <a:p>
                      <a:endParaRPr lang="da-DK"/>
                    </a:p>
                  </a:txBody>
                  <a:tcPr>
                    <a:solidFill>
                      <a:srgbClr val="62645B"/>
                    </a:solidFill>
                  </a:tcPr>
                </a:tc>
                <a:tc hMerge="1">
                  <a:txBody>
                    <a:bodyPr/>
                    <a:lstStyle/>
                    <a:p>
                      <a:endParaRPr lang="da-DK"/>
                    </a:p>
                  </a:txBody>
                  <a:tcPr>
                    <a:solidFill>
                      <a:srgbClr val="62645B"/>
                    </a:solidFill>
                  </a:tcPr>
                </a:tc>
                <a:tc hMerge="1">
                  <a:txBody>
                    <a:bodyPr/>
                    <a:lstStyle/>
                    <a:p>
                      <a:endParaRPr lang="da-DK"/>
                    </a:p>
                  </a:txBody>
                  <a:tcPr>
                    <a:solidFill>
                      <a:srgbClr val="62645B"/>
                    </a:solidFill>
                  </a:tcPr>
                </a:tc>
                <a:tc hMerge="1">
                  <a:txBody>
                    <a:bodyPr/>
                    <a:lstStyle/>
                    <a:p>
                      <a:endParaRPr lang="da-DK"/>
                    </a:p>
                  </a:txBody>
                  <a:tcPr>
                    <a:solidFill>
                      <a:srgbClr val="62645B"/>
                    </a:solidFill>
                  </a:tcPr>
                </a:tc>
                <a:extLst>
                  <a:ext uri="{0D108BD9-81ED-4DB2-BD59-A6C34878D82A}">
                    <a16:rowId xmlns:a16="http://schemas.microsoft.com/office/drawing/2014/main" val="2705566427"/>
                  </a:ext>
                </a:extLst>
              </a:tr>
            </a:tbl>
          </a:graphicData>
        </a:graphic>
      </p:graphicFrame>
      <p:sp>
        <p:nvSpPr>
          <p:cNvPr id="2" name="Rektangel 1">
            <a:extLst>
              <a:ext uri="{FF2B5EF4-FFF2-40B4-BE49-F238E27FC236}">
                <a16:creationId xmlns:a16="http://schemas.microsoft.com/office/drawing/2014/main" id="{D74A9FBC-3178-C7B0-F4F9-C80DD3658452}"/>
              </a:ext>
            </a:extLst>
          </p:cNvPr>
          <p:cNvSpPr/>
          <p:nvPr/>
        </p:nvSpPr>
        <p:spPr>
          <a:xfrm>
            <a:off x="1265202" y="2061043"/>
            <a:ext cx="9544296" cy="353035"/>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C8BDD510-109F-FC4D-C346-8B24CBBADCC3}"/>
              </a:ext>
            </a:extLst>
          </p:cNvPr>
          <p:cNvSpPr/>
          <p:nvPr/>
        </p:nvSpPr>
        <p:spPr>
          <a:xfrm>
            <a:off x="1365228" y="3927943"/>
            <a:ext cx="9544296" cy="353035"/>
          </a:xfrm>
          <a:prstGeom prst="rect">
            <a:avLst/>
          </a:prstGeom>
          <a:noFill/>
          <a:ln w="4762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71037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F5F1ACA-0DFA-3B55-93D7-330E3AFFE80C}"/>
              </a:ext>
            </a:extLst>
          </p:cNvPr>
          <p:cNvSpPr txBox="1">
            <a:spLocks/>
          </p:cNvSpPr>
          <p:nvPr/>
        </p:nvSpPr>
        <p:spPr>
          <a:xfrm>
            <a:off x="1345139" y="3314700"/>
            <a:ext cx="4916831"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spc="-5">
                <a:solidFill>
                  <a:srgbClr val="800000"/>
                </a:solidFill>
                <a:latin typeface="Arial" panose="020B0604020202020204" pitchFamily="34" charset="0"/>
                <a:cs typeface="Arial" panose="020B0604020202020204" pitchFamily="34" charset="0"/>
              </a:rPr>
              <a:t>I forbindelse med projekt Den Sidste Tid har vi lavet en folder til de praktiserende læger.</a:t>
            </a:r>
          </a:p>
          <a:p>
            <a:r>
              <a:rPr lang="da-DK" sz="2400" spc="-5">
                <a:solidFill>
                  <a:srgbClr val="800000"/>
                </a:solidFill>
                <a:latin typeface="Arial" panose="020B0604020202020204" pitchFamily="34" charset="0"/>
                <a:cs typeface="Arial" panose="020B0604020202020204" pitchFamily="34" charset="0"/>
              </a:rPr>
              <a:t>Her står lidt om projektet og også, at det godt kan være, at der kommer lidt flere henvendelser med ønsker om beslutninger om genoplivning og livsforlængende behandling</a:t>
            </a:r>
          </a:p>
        </p:txBody>
      </p:sp>
      <p:sp>
        <p:nvSpPr>
          <p:cNvPr id="4" name="Title 1">
            <a:extLst>
              <a:ext uri="{FF2B5EF4-FFF2-40B4-BE49-F238E27FC236}">
                <a16:creationId xmlns:a16="http://schemas.microsoft.com/office/drawing/2014/main" id="{CBB6469B-5FDA-B903-7F50-4931767D0840}"/>
              </a:ext>
            </a:extLst>
          </p:cNvPr>
          <p:cNvSpPr txBox="1">
            <a:spLocks/>
          </p:cNvSpPr>
          <p:nvPr/>
        </p:nvSpPr>
        <p:spPr>
          <a:xfrm>
            <a:off x="1345139" y="950522"/>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2800">
                <a:solidFill>
                  <a:srgbClr val="C00000"/>
                </a:solidFill>
                <a:latin typeface="Arial Black" panose="020B0A04020102020204" pitchFamily="34" charset="0"/>
              </a:rPr>
              <a:t>Folder til lægerne </a:t>
            </a:r>
          </a:p>
          <a:p>
            <a:r>
              <a:rPr lang="da-DK" sz="2800">
                <a:solidFill>
                  <a:srgbClr val="C00000"/>
                </a:solidFill>
                <a:latin typeface="Arial Black" panose="020B0A04020102020204" pitchFamily="34" charset="0"/>
              </a:rPr>
              <a:t>i kommunen</a:t>
            </a:r>
            <a:endParaRPr lang="da-DK" sz="2800" dirty="0">
              <a:solidFill>
                <a:srgbClr val="C00000"/>
              </a:solidFill>
              <a:latin typeface="Arial Black" panose="020B0A04020102020204" pitchFamily="34" charset="0"/>
            </a:endParaRPr>
          </a:p>
        </p:txBody>
      </p:sp>
      <p:pic>
        <p:nvPicPr>
          <p:cNvPr id="5" name="Billede 4">
            <a:extLst>
              <a:ext uri="{FF2B5EF4-FFF2-40B4-BE49-F238E27FC236}">
                <a16:creationId xmlns:a16="http://schemas.microsoft.com/office/drawing/2014/main" id="{A876FFE9-68D3-0185-8275-E775665A6AF7}"/>
              </a:ext>
            </a:extLst>
          </p:cNvPr>
          <p:cNvPicPr>
            <a:picLocks noChangeAspect="1"/>
          </p:cNvPicPr>
          <p:nvPr/>
        </p:nvPicPr>
        <p:blipFill>
          <a:blip r:embed="rId3"/>
          <a:stretch>
            <a:fillRect/>
          </a:stretch>
        </p:blipFill>
        <p:spPr>
          <a:xfrm rot="969406">
            <a:off x="7102966" y="469679"/>
            <a:ext cx="3745747" cy="5207000"/>
          </a:xfrm>
          <a:prstGeom prst="rect">
            <a:avLst/>
          </a:prstGeom>
        </p:spPr>
      </p:pic>
    </p:spTree>
    <p:extLst>
      <p:ext uri="{BB962C8B-B14F-4D97-AF65-F5344CB8AC3E}">
        <p14:creationId xmlns:p14="http://schemas.microsoft.com/office/powerpoint/2010/main" val="160729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F5F1ACA-0DFA-3B55-93D7-330E3AFFE80C}"/>
              </a:ext>
            </a:extLst>
          </p:cNvPr>
          <p:cNvSpPr txBox="1">
            <a:spLocks/>
          </p:cNvSpPr>
          <p:nvPr/>
        </p:nvSpPr>
        <p:spPr>
          <a:xfrm>
            <a:off x="4548106" y="1904780"/>
            <a:ext cx="2642661"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2400" spc="-5">
                <a:solidFill>
                  <a:srgbClr val="800000"/>
                </a:solidFill>
                <a:latin typeface="Arial" panose="020B0604020202020204" pitchFamily="34" charset="0"/>
                <a:cs typeface="Arial" panose="020B0604020202020204" pitchFamily="34" charset="0"/>
              </a:rPr>
              <a:t>Opdaterede foldere fra sygeplejen</a:t>
            </a:r>
          </a:p>
        </p:txBody>
      </p:sp>
      <p:sp>
        <p:nvSpPr>
          <p:cNvPr id="4" name="Title 1">
            <a:extLst>
              <a:ext uri="{FF2B5EF4-FFF2-40B4-BE49-F238E27FC236}">
                <a16:creationId xmlns:a16="http://schemas.microsoft.com/office/drawing/2014/main" id="{CBB6469B-5FDA-B903-7F50-4931767D0840}"/>
              </a:ext>
            </a:extLst>
          </p:cNvPr>
          <p:cNvSpPr txBox="1">
            <a:spLocks/>
          </p:cNvSpPr>
          <p:nvPr/>
        </p:nvSpPr>
        <p:spPr>
          <a:xfrm>
            <a:off x="1345139" y="762991"/>
            <a:ext cx="11691256" cy="524108"/>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sz="2800">
                <a:solidFill>
                  <a:srgbClr val="C00000"/>
                </a:solidFill>
                <a:latin typeface="Arial Black" panose="020B0A04020102020204" pitchFamily="34" charset="0"/>
              </a:rPr>
              <a:t>Vigtigt materiale fra sygeplejen</a:t>
            </a:r>
            <a:endParaRPr lang="da-DK" sz="2800" dirty="0">
              <a:solidFill>
                <a:srgbClr val="C00000"/>
              </a:solidFill>
              <a:latin typeface="Arial Black" panose="020B0A04020102020204" pitchFamily="34" charset="0"/>
            </a:endParaRPr>
          </a:p>
        </p:txBody>
      </p:sp>
      <p:pic>
        <p:nvPicPr>
          <p:cNvPr id="6" name="Billede 5">
            <a:extLst>
              <a:ext uri="{FF2B5EF4-FFF2-40B4-BE49-F238E27FC236}">
                <a16:creationId xmlns:a16="http://schemas.microsoft.com/office/drawing/2014/main" id="{4F432A70-F94F-5876-C942-F92B1B2179E4}"/>
              </a:ext>
            </a:extLst>
          </p:cNvPr>
          <p:cNvPicPr>
            <a:picLocks noChangeAspect="1"/>
          </p:cNvPicPr>
          <p:nvPr/>
        </p:nvPicPr>
        <p:blipFill>
          <a:blip r:embed="rId3"/>
          <a:stretch>
            <a:fillRect/>
          </a:stretch>
        </p:blipFill>
        <p:spPr>
          <a:xfrm rot="20515425">
            <a:off x="1600105" y="1730041"/>
            <a:ext cx="3681329" cy="5194300"/>
          </a:xfrm>
          <a:prstGeom prst="rect">
            <a:avLst/>
          </a:prstGeom>
        </p:spPr>
      </p:pic>
      <p:pic>
        <p:nvPicPr>
          <p:cNvPr id="8" name="Billede 7">
            <a:extLst>
              <a:ext uri="{FF2B5EF4-FFF2-40B4-BE49-F238E27FC236}">
                <a16:creationId xmlns:a16="http://schemas.microsoft.com/office/drawing/2014/main" id="{67C62E38-73D5-6A33-DBF2-3A8E15289105}"/>
              </a:ext>
            </a:extLst>
          </p:cNvPr>
          <p:cNvPicPr>
            <a:picLocks noChangeAspect="1"/>
          </p:cNvPicPr>
          <p:nvPr/>
        </p:nvPicPr>
        <p:blipFill>
          <a:blip r:embed="rId4"/>
          <a:stretch>
            <a:fillRect/>
          </a:stretch>
        </p:blipFill>
        <p:spPr>
          <a:xfrm rot="1089714">
            <a:off x="7368824" y="507337"/>
            <a:ext cx="3741507" cy="5132403"/>
          </a:xfrm>
          <a:prstGeom prst="rect">
            <a:avLst/>
          </a:prstGeom>
        </p:spPr>
      </p:pic>
    </p:spTree>
    <p:extLst>
      <p:ext uri="{BB962C8B-B14F-4D97-AF65-F5344CB8AC3E}">
        <p14:creationId xmlns:p14="http://schemas.microsoft.com/office/powerpoint/2010/main" val="3202259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7F02BE16-5CBC-DEA2-A2F3-A3B90709F6FA}"/>
              </a:ext>
            </a:extLst>
          </p:cNvPr>
          <p:cNvSpPr txBox="1"/>
          <p:nvPr/>
        </p:nvSpPr>
        <p:spPr>
          <a:xfrm>
            <a:off x="1492026" y="714863"/>
            <a:ext cx="9408694" cy="646331"/>
          </a:xfrm>
          <a:prstGeom prst="rect">
            <a:avLst/>
          </a:prstGeom>
          <a:noFill/>
        </p:spPr>
        <p:txBody>
          <a:bodyPr wrap="square" rtlCol="0">
            <a:spAutoFit/>
          </a:bodyPr>
          <a:lstStyle/>
          <a:p>
            <a:r>
              <a:rPr lang="da-DK" sz="3600" b="1">
                <a:solidFill>
                  <a:srgbClr val="C00000"/>
                </a:solidFill>
                <a:latin typeface="Arial Black" panose="020B0A04020102020204" pitchFamily="34" charset="0"/>
              </a:rPr>
              <a:t>Afslutning – hvad skal vi forbedre..</a:t>
            </a:r>
            <a:endParaRPr lang="da-DK" sz="3600" b="1" dirty="0">
              <a:solidFill>
                <a:srgbClr val="C00000"/>
              </a:solidFill>
              <a:latin typeface="Arial Black" panose="020B0A04020102020204" pitchFamily="34" charset="0"/>
            </a:endParaRPr>
          </a:p>
        </p:txBody>
      </p:sp>
      <p:grpSp>
        <p:nvGrpSpPr>
          <p:cNvPr id="9" name="Gruppe 8">
            <a:extLst>
              <a:ext uri="{FF2B5EF4-FFF2-40B4-BE49-F238E27FC236}">
                <a16:creationId xmlns:a16="http://schemas.microsoft.com/office/drawing/2014/main" id="{3D7665A2-CB86-A537-A61F-D07A4DC079B7}"/>
              </a:ext>
            </a:extLst>
          </p:cNvPr>
          <p:cNvGrpSpPr/>
          <p:nvPr/>
        </p:nvGrpSpPr>
        <p:grpSpPr>
          <a:xfrm>
            <a:off x="7167820" y="2588806"/>
            <a:ext cx="4503480" cy="1679543"/>
            <a:chOff x="6266120" y="5973533"/>
            <a:chExt cx="2505525" cy="747910"/>
          </a:xfrm>
        </p:grpSpPr>
        <p:pic>
          <p:nvPicPr>
            <p:cNvPr id="19" name="Billede 18">
              <a:extLst>
                <a:ext uri="{FF2B5EF4-FFF2-40B4-BE49-F238E27FC236}">
                  <a16:creationId xmlns:a16="http://schemas.microsoft.com/office/drawing/2014/main" id="{961D8534-0E07-5D6C-72F8-3FED5A0C61EB}"/>
                </a:ext>
              </a:extLst>
            </p:cNvPr>
            <p:cNvPicPr>
              <a:picLocks noChangeAspect="1"/>
            </p:cNvPicPr>
            <p:nvPr userDrawn="1"/>
          </p:nvPicPr>
          <p:blipFill>
            <a:blip r:embed="rId3"/>
            <a:stretch>
              <a:fillRect/>
            </a:stretch>
          </p:blipFill>
          <p:spPr>
            <a:xfrm>
              <a:off x="6266120" y="5973627"/>
              <a:ext cx="743053" cy="747816"/>
            </a:xfrm>
            <a:prstGeom prst="rect">
              <a:avLst/>
            </a:prstGeom>
          </p:spPr>
        </p:pic>
        <p:pic>
          <p:nvPicPr>
            <p:cNvPr id="20" name="Billede 19">
              <a:extLst>
                <a:ext uri="{FF2B5EF4-FFF2-40B4-BE49-F238E27FC236}">
                  <a16:creationId xmlns:a16="http://schemas.microsoft.com/office/drawing/2014/main" id="{E70BFDA1-0DAA-3D49-B625-55FFAD7BF786}"/>
                </a:ext>
              </a:extLst>
            </p:cNvPr>
            <p:cNvPicPr>
              <a:picLocks noChangeAspect="1"/>
            </p:cNvPicPr>
            <p:nvPr userDrawn="1"/>
          </p:nvPicPr>
          <p:blipFill>
            <a:blip r:embed="rId4"/>
            <a:stretch>
              <a:fillRect/>
            </a:stretch>
          </p:blipFill>
          <p:spPr>
            <a:xfrm>
              <a:off x="7009173" y="5973596"/>
              <a:ext cx="515735" cy="747816"/>
            </a:xfrm>
            <a:prstGeom prst="rect">
              <a:avLst/>
            </a:prstGeom>
          </p:spPr>
        </p:pic>
        <p:pic>
          <p:nvPicPr>
            <p:cNvPr id="21" name="Billede 20">
              <a:extLst>
                <a:ext uri="{FF2B5EF4-FFF2-40B4-BE49-F238E27FC236}">
                  <a16:creationId xmlns:a16="http://schemas.microsoft.com/office/drawing/2014/main" id="{BBAF08B6-596F-EDD0-A935-36DF93386DA1}"/>
                </a:ext>
              </a:extLst>
            </p:cNvPr>
            <p:cNvPicPr>
              <a:picLocks noChangeAspect="1"/>
            </p:cNvPicPr>
            <p:nvPr userDrawn="1"/>
          </p:nvPicPr>
          <p:blipFill>
            <a:blip r:embed="rId5"/>
            <a:stretch>
              <a:fillRect/>
            </a:stretch>
          </p:blipFill>
          <p:spPr>
            <a:xfrm>
              <a:off x="8177791" y="5973533"/>
              <a:ext cx="593854" cy="747816"/>
            </a:xfrm>
            <a:prstGeom prst="rect">
              <a:avLst/>
            </a:prstGeom>
          </p:spPr>
        </p:pic>
        <p:pic>
          <p:nvPicPr>
            <p:cNvPr id="22" name="Billede 21">
              <a:extLst>
                <a:ext uri="{FF2B5EF4-FFF2-40B4-BE49-F238E27FC236}">
                  <a16:creationId xmlns:a16="http://schemas.microsoft.com/office/drawing/2014/main" id="{A42C10AA-CEED-9094-336C-3EF1773E555E}"/>
                </a:ext>
              </a:extLst>
            </p:cNvPr>
            <p:cNvPicPr>
              <a:picLocks noChangeAspect="1"/>
            </p:cNvPicPr>
            <p:nvPr userDrawn="1"/>
          </p:nvPicPr>
          <p:blipFill>
            <a:blip r:embed="rId6"/>
            <a:stretch>
              <a:fillRect/>
            </a:stretch>
          </p:blipFill>
          <p:spPr>
            <a:xfrm>
              <a:off x="7523452" y="5973533"/>
              <a:ext cx="654339" cy="747816"/>
            </a:xfrm>
            <a:prstGeom prst="rect">
              <a:avLst/>
            </a:prstGeom>
          </p:spPr>
        </p:pic>
      </p:grpSp>
      <p:sp>
        <p:nvSpPr>
          <p:cNvPr id="23" name="Titel 1">
            <a:extLst>
              <a:ext uri="{FF2B5EF4-FFF2-40B4-BE49-F238E27FC236}">
                <a16:creationId xmlns:a16="http://schemas.microsoft.com/office/drawing/2014/main" id="{6C6F8382-8FF1-7B61-C912-E9FB92B4BAE9}"/>
              </a:ext>
            </a:extLst>
          </p:cNvPr>
          <p:cNvSpPr txBox="1">
            <a:spLocks/>
          </p:cNvSpPr>
          <p:nvPr/>
        </p:nvSpPr>
        <p:spPr>
          <a:xfrm>
            <a:off x="1492026" y="3428472"/>
            <a:ext cx="5118292" cy="711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spc="-5">
                <a:solidFill>
                  <a:srgbClr val="800000"/>
                </a:solidFill>
                <a:latin typeface="Arial" panose="020B0604020202020204" pitchFamily="34" charset="0"/>
                <a:cs typeface="Arial" panose="020B0604020202020204" pitchFamily="34" charset="0"/>
              </a:rPr>
              <a:t>10 minutter til allersidst:</a:t>
            </a:r>
          </a:p>
          <a:p>
            <a:endParaRPr lang="da-DK" sz="2400" b="1" spc="-5">
              <a:solidFill>
                <a:srgbClr val="800000"/>
              </a:solidFill>
              <a:latin typeface="Arial" panose="020B0604020202020204" pitchFamily="34" charset="0"/>
              <a:cs typeface="Arial" panose="020B0604020202020204" pitchFamily="34" charset="0"/>
            </a:endParaRPr>
          </a:p>
          <a:p>
            <a:r>
              <a:rPr lang="da-DK" sz="2400" spc="-5">
                <a:solidFill>
                  <a:srgbClr val="800000"/>
                </a:solidFill>
                <a:latin typeface="Arial" panose="020B0604020202020204" pitchFamily="34" charset="0"/>
                <a:cs typeface="Arial" panose="020B0604020202020204" pitchFamily="34" charset="0"/>
              </a:rPr>
              <a:t>Lad os få skrevet ned, hvad vi skal blive bedre til…</a:t>
            </a:r>
          </a:p>
          <a:p>
            <a:r>
              <a:rPr lang="da-DK" sz="2400" spc="-5">
                <a:solidFill>
                  <a:srgbClr val="800000"/>
                </a:solidFill>
                <a:latin typeface="Arial" panose="020B0604020202020204" pitchFamily="34" charset="0"/>
                <a:cs typeface="Arial" panose="020B0604020202020204" pitchFamily="34" charset="0"/>
              </a:rPr>
              <a:t>Og helst med forslag til hvordan det sker.</a:t>
            </a:r>
          </a:p>
          <a:p>
            <a:r>
              <a:rPr lang="da-DK" sz="2400" spc="-5">
                <a:solidFill>
                  <a:srgbClr val="800000"/>
                </a:solidFill>
                <a:latin typeface="Arial" panose="020B0604020202020204" pitchFamily="34" charset="0"/>
                <a:cs typeface="Arial" panose="020B0604020202020204" pitchFamily="34" charset="0"/>
              </a:rPr>
              <a:t>Sum igen med naboerne og så samler vi op sammen.</a:t>
            </a:r>
          </a:p>
          <a:p>
            <a:r>
              <a:rPr lang="da-DK" sz="2400" spc="-5">
                <a:solidFill>
                  <a:srgbClr val="800000"/>
                </a:solidFill>
                <a:latin typeface="Arial" panose="020B0604020202020204" pitchFamily="34" charset="0"/>
                <a:cs typeface="Arial" panose="020B0604020202020204" pitchFamily="34" charset="0"/>
              </a:rPr>
              <a:t>Ambassadør eller leder skriver ned på en planche eller en tavle og summerer op</a:t>
            </a:r>
          </a:p>
        </p:txBody>
      </p:sp>
    </p:spTree>
    <p:extLst>
      <p:ext uri="{BB962C8B-B14F-4D97-AF65-F5344CB8AC3E}">
        <p14:creationId xmlns:p14="http://schemas.microsoft.com/office/powerpoint/2010/main" val="326173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390E8712-0648-92F3-F831-1D74AE97B667}"/>
              </a:ext>
            </a:extLst>
          </p:cNvPr>
          <p:cNvGrpSpPr/>
          <p:nvPr/>
        </p:nvGrpSpPr>
        <p:grpSpPr>
          <a:xfrm rot="20617739">
            <a:off x="1401124" y="1026704"/>
            <a:ext cx="1967498" cy="2646693"/>
            <a:chOff x="3136791" y="978528"/>
            <a:chExt cx="1769598" cy="2487203"/>
          </a:xfrm>
        </p:grpSpPr>
        <p:pic>
          <p:nvPicPr>
            <p:cNvPr id="2" name="Billede 1">
              <a:extLst>
                <a:ext uri="{FF2B5EF4-FFF2-40B4-BE49-F238E27FC236}">
                  <a16:creationId xmlns:a16="http://schemas.microsoft.com/office/drawing/2014/main" id="{A9B11E79-5767-8C81-10C5-735CB459E9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79" r="2212" b="3450"/>
            <a:stretch/>
          </p:blipFill>
          <p:spPr>
            <a:xfrm>
              <a:off x="3136791" y="978528"/>
              <a:ext cx="1769596" cy="1843238"/>
            </a:xfrm>
            <a:prstGeom prst="rect">
              <a:avLst/>
            </a:prstGeom>
            <a:ln w="25400">
              <a:noFill/>
            </a:ln>
          </p:spPr>
        </p:pic>
        <p:sp>
          <p:nvSpPr>
            <p:cNvPr id="3" name="Tekstfelt 2">
              <a:extLst>
                <a:ext uri="{FF2B5EF4-FFF2-40B4-BE49-F238E27FC236}">
                  <a16:creationId xmlns:a16="http://schemas.microsoft.com/office/drawing/2014/main" id="{AD00F7CE-6EEB-8C87-7684-320FC953C54A}"/>
                </a:ext>
              </a:extLst>
            </p:cNvPr>
            <p:cNvSpPr txBox="1"/>
            <p:nvPr/>
          </p:nvSpPr>
          <p:spPr>
            <a:xfrm>
              <a:off x="3136793" y="2819400"/>
              <a:ext cx="1769596" cy="646331"/>
            </a:xfrm>
            <a:prstGeom prst="rect">
              <a:avLst/>
            </a:prstGeom>
            <a:solidFill>
              <a:schemeClr val="bg1"/>
            </a:solidFill>
            <a:ln w="25400">
              <a:noFill/>
            </a:ln>
          </p:spPr>
          <p:txBody>
            <a:bodyPr wrap="square" rtlCol="0">
              <a:spAutoFit/>
            </a:bodyPr>
            <a:lstStyle/>
            <a:p>
              <a:pPr algn="ctr"/>
              <a:r>
                <a:rPr lang="da-DK">
                  <a:solidFill>
                    <a:srgbClr val="800000"/>
                  </a:solidFill>
                  <a:latin typeface="Arial" panose="020B0604020202020204" pitchFamily="34" charset="0"/>
                  <a:cs typeface="Arial" panose="020B0604020202020204" pitchFamily="34" charset="0"/>
                </a:rPr>
                <a:t>Jura, instruks, dokumentation</a:t>
              </a:r>
            </a:p>
          </p:txBody>
        </p:sp>
      </p:grpSp>
      <p:grpSp>
        <p:nvGrpSpPr>
          <p:cNvPr id="13" name="Gruppe 12">
            <a:extLst>
              <a:ext uri="{FF2B5EF4-FFF2-40B4-BE49-F238E27FC236}">
                <a16:creationId xmlns:a16="http://schemas.microsoft.com/office/drawing/2014/main" id="{88EECC8B-0702-9B36-BAB8-A55D1A262CF0}"/>
              </a:ext>
            </a:extLst>
          </p:cNvPr>
          <p:cNvGrpSpPr/>
          <p:nvPr/>
        </p:nvGrpSpPr>
        <p:grpSpPr>
          <a:xfrm>
            <a:off x="4622795" y="113363"/>
            <a:ext cx="1837635" cy="3001676"/>
            <a:chOff x="5007664" y="2395824"/>
            <a:chExt cx="1837635" cy="3295476"/>
          </a:xfrm>
        </p:grpSpPr>
        <p:pic>
          <p:nvPicPr>
            <p:cNvPr id="9" name="Billede 8" descr="Et billede, der indeholder skitse, tegning, håndskrift, tekst&#10;&#10;Automatisk genereret beskrivelse">
              <a:extLst>
                <a:ext uri="{FF2B5EF4-FFF2-40B4-BE49-F238E27FC236}">
                  <a16:creationId xmlns:a16="http://schemas.microsoft.com/office/drawing/2014/main" id="{4B4C253F-A575-8BC3-85A8-89896C9377A1}"/>
                </a:ext>
              </a:extLst>
            </p:cNvPr>
            <p:cNvPicPr>
              <a:picLocks noChangeAspect="1"/>
            </p:cNvPicPr>
            <p:nvPr/>
          </p:nvPicPr>
          <p:blipFill rotWithShape="1">
            <a:blip r:embed="rId4">
              <a:extLst>
                <a:ext uri="{28A0092B-C50C-407E-A947-70E740481C1C}">
                  <a14:useLocalDpi xmlns:a14="http://schemas.microsoft.com/office/drawing/2010/main" val="0"/>
                </a:ext>
              </a:extLst>
            </a:blip>
            <a:srcRect l="10883" t="26667" r="10308" b="185"/>
            <a:stretch/>
          </p:blipFill>
          <p:spPr>
            <a:xfrm>
              <a:off x="5007664" y="2395824"/>
              <a:ext cx="1837635" cy="2649145"/>
            </a:xfrm>
            <a:prstGeom prst="rect">
              <a:avLst/>
            </a:prstGeom>
          </p:spPr>
        </p:pic>
        <p:sp>
          <p:nvSpPr>
            <p:cNvPr id="11" name="Tekstfelt 10">
              <a:extLst>
                <a:ext uri="{FF2B5EF4-FFF2-40B4-BE49-F238E27FC236}">
                  <a16:creationId xmlns:a16="http://schemas.microsoft.com/office/drawing/2014/main" id="{531D93F4-D58E-BCD1-3596-44D5F1F42577}"/>
                </a:ext>
              </a:extLst>
            </p:cNvPr>
            <p:cNvSpPr txBox="1"/>
            <p:nvPr/>
          </p:nvSpPr>
          <p:spPr>
            <a:xfrm>
              <a:off x="5007665" y="5044969"/>
              <a:ext cx="1837634" cy="646331"/>
            </a:xfrm>
            <a:prstGeom prst="rect">
              <a:avLst/>
            </a:prstGeom>
            <a:solidFill>
              <a:schemeClr val="bg1"/>
            </a:solidFill>
          </p:spPr>
          <p:txBody>
            <a:bodyPr wrap="square" rtlCol="0">
              <a:spAutoFit/>
            </a:bodyPr>
            <a:lstStyle/>
            <a:p>
              <a:pPr algn="ctr"/>
              <a:r>
                <a:rPr lang="da-DK">
                  <a:solidFill>
                    <a:srgbClr val="800000"/>
                  </a:solidFill>
                </a:rPr>
                <a:t>Den vigtige samtale</a:t>
              </a:r>
            </a:p>
          </p:txBody>
        </p:sp>
      </p:grpSp>
      <p:grpSp>
        <p:nvGrpSpPr>
          <p:cNvPr id="17" name="Gruppe 16">
            <a:extLst>
              <a:ext uri="{FF2B5EF4-FFF2-40B4-BE49-F238E27FC236}">
                <a16:creationId xmlns:a16="http://schemas.microsoft.com/office/drawing/2014/main" id="{AFF90AE9-73F7-BC62-19AC-654F008599FC}"/>
              </a:ext>
            </a:extLst>
          </p:cNvPr>
          <p:cNvGrpSpPr/>
          <p:nvPr/>
        </p:nvGrpSpPr>
        <p:grpSpPr>
          <a:xfrm rot="685279">
            <a:off x="7743493" y="1029841"/>
            <a:ext cx="2017370" cy="3091752"/>
            <a:chOff x="4083454" y="2547796"/>
            <a:chExt cx="1854200" cy="3033928"/>
          </a:xfrm>
        </p:grpSpPr>
        <p:pic>
          <p:nvPicPr>
            <p:cNvPr id="15" name="Billede 14" descr="Et billede, der indeholder tegning, skitse, illustration/afbildning, tekst&#10;&#10;Automatisk genereret beskrivelse">
              <a:extLst>
                <a:ext uri="{FF2B5EF4-FFF2-40B4-BE49-F238E27FC236}">
                  <a16:creationId xmlns:a16="http://schemas.microsoft.com/office/drawing/2014/main" id="{23C8F6FD-2FA9-35E7-EA49-ED5EE6222D92}"/>
                </a:ext>
              </a:extLst>
            </p:cNvPr>
            <p:cNvPicPr>
              <a:picLocks noChangeAspect="1"/>
            </p:cNvPicPr>
            <p:nvPr/>
          </p:nvPicPr>
          <p:blipFill rotWithShape="1">
            <a:blip r:embed="rId5">
              <a:extLst>
                <a:ext uri="{28A0092B-C50C-407E-A947-70E740481C1C}">
                  <a14:useLocalDpi xmlns:a14="http://schemas.microsoft.com/office/drawing/2010/main" val="0"/>
                </a:ext>
              </a:extLst>
            </a:blip>
            <a:srcRect l="14500" t="25184" r="14008" b="5186"/>
            <a:stretch/>
          </p:blipFill>
          <p:spPr>
            <a:xfrm>
              <a:off x="4083454" y="2547796"/>
              <a:ext cx="1854200" cy="2387600"/>
            </a:xfrm>
            <a:prstGeom prst="rect">
              <a:avLst/>
            </a:prstGeom>
          </p:spPr>
        </p:pic>
        <p:sp>
          <p:nvSpPr>
            <p:cNvPr id="16" name="Tekstfelt 15">
              <a:extLst>
                <a:ext uri="{FF2B5EF4-FFF2-40B4-BE49-F238E27FC236}">
                  <a16:creationId xmlns:a16="http://schemas.microsoft.com/office/drawing/2014/main" id="{D9E0B82D-CEBA-9C5B-F1F8-60405E3F8E91}"/>
                </a:ext>
              </a:extLst>
            </p:cNvPr>
            <p:cNvSpPr txBox="1"/>
            <p:nvPr/>
          </p:nvSpPr>
          <p:spPr>
            <a:xfrm>
              <a:off x="4083454" y="4935393"/>
              <a:ext cx="1854200" cy="646331"/>
            </a:xfrm>
            <a:prstGeom prst="rect">
              <a:avLst/>
            </a:prstGeom>
            <a:solidFill>
              <a:schemeClr val="bg1"/>
            </a:solidFill>
          </p:spPr>
          <p:txBody>
            <a:bodyPr wrap="square" rtlCol="0">
              <a:spAutoFit/>
            </a:bodyPr>
            <a:lstStyle/>
            <a:p>
              <a:pPr algn="ctr"/>
              <a:r>
                <a:rPr lang="da-DK">
                  <a:solidFill>
                    <a:srgbClr val="800000"/>
                  </a:solidFill>
                </a:rPr>
                <a:t>Det tværfaglige samarbejde</a:t>
              </a:r>
            </a:p>
          </p:txBody>
        </p:sp>
      </p:grpSp>
      <p:grpSp>
        <p:nvGrpSpPr>
          <p:cNvPr id="21" name="Gruppe 20">
            <a:extLst>
              <a:ext uri="{FF2B5EF4-FFF2-40B4-BE49-F238E27FC236}">
                <a16:creationId xmlns:a16="http://schemas.microsoft.com/office/drawing/2014/main" id="{330AE9E4-79DE-11F1-B7FB-8CED05C38A03}"/>
              </a:ext>
            </a:extLst>
          </p:cNvPr>
          <p:cNvGrpSpPr/>
          <p:nvPr/>
        </p:nvGrpSpPr>
        <p:grpSpPr>
          <a:xfrm>
            <a:off x="4744984" y="3429000"/>
            <a:ext cx="1914650" cy="2564689"/>
            <a:chOff x="3421169" y="2431322"/>
            <a:chExt cx="2411016" cy="2764933"/>
          </a:xfrm>
        </p:grpSpPr>
        <p:pic>
          <p:nvPicPr>
            <p:cNvPr id="19" name="Billede 18" descr="Et billede, der indeholder tegning, skitse, håndskrift, Stregtegning&#10;&#10;Automatisk genereret beskrivelse">
              <a:extLst>
                <a:ext uri="{FF2B5EF4-FFF2-40B4-BE49-F238E27FC236}">
                  <a16:creationId xmlns:a16="http://schemas.microsoft.com/office/drawing/2014/main" id="{CED8043D-3B5F-C22E-DA66-A8B65591A7A9}"/>
                </a:ext>
              </a:extLst>
            </p:cNvPr>
            <p:cNvPicPr>
              <a:picLocks noChangeAspect="1"/>
            </p:cNvPicPr>
            <p:nvPr/>
          </p:nvPicPr>
          <p:blipFill rotWithShape="1">
            <a:blip r:embed="rId6">
              <a:extLst>
                <a:ext uri="{28A0092B-C50C-407E-A947-70E740481C1C}">
                  <a14:useLocalDpi xmlns:a14="http://schemas.microsoft.com/office/drawing/2010/main" val="0"/>
                </a:ext>
              </a:extLst>
            </a:blip>
            <a:srcRect l="7007" t="25371" r="2041" b="3982"/>
            <a:stretch/>
          </p:blipFill>
          <p:spPr>
            <a:xfrm>
              <a:off x="3421170" y="2431322"/>
              <a:ext cx="2411015" cy="2412967"/>
            </a:xfrm>
            <a:prstGeom prst="rect">
              <a:avLst/>
            </a:prstGeom>
          </p:spPr>
        </p:pic>
        <p:sp>
          <p:nvSpPr>
            <p:cNvPr id="20" name="Tekstfelt 19">
              <a:extLst>
                <a:ext uri="{FF2B5EF4-FFF2-40B4-BE49-F238E27FC236}">
                  <a16:creationId xmlns:a16="http://schemas.microsoft.com/office/drawing/2014/main" id="{EF38C4A6-D049-9E4D-62FA-EA2A5D479578}"/>
                </a:ext>
              </a:extLst>
            </p:cNvPr>
            <p:cNvSpPr txBox="1"/>
            <p:nvPr/>
          </p:nvSpPr>
          <p:spPr>
            <a:xfrm>
              <a:off x="3421169" y="4826923"/>
              <a:ext cx="2411015" cy="369332"/>
            </a:xfrm>
            <a:prstGeom prst="rect">
              <a:avLst/>
            </a:prstGeom>
            <a:solidFill>
              <a:schemeClr val="bg1"/>
            </a:solidFill>
          </p:spPr>
          <p:txBody>
            <a:bodyPr wrap="square" rtlCol="0">
              <a:spAutoFit/>
            </a:bodyPr>
            <a:lstStyle/>
            <a:p>
              <a:pPr algn="ctr"/>
              <a:r>
                <a:rPr lang="da-DK">
                  <a:solidFill>
                    <a:srgbClr val="800000"/>
                  </a:solidFill>
                </a:rPr>
                <a:t>Palliation</a:t>
              </a:r>
            </a:p>
          </p:txBody>
        </p:sp>
      </p:grpSp>
      <p:grpSp>
        <p:nvGrpSpPr>
          <p:cNvPr id="38" name="Gruppe 37">
            <a:extLst>
              <a:ext uri="{FF2B5EF4-FFF2-40B4-BE49-F238E27FC236}">
                <a16:creationId xmlns:a16="http://schemas.microsoft.com/office/drawing/2014/main" id="{A6D0D5A5-BE96-BC7E-AB6E-FC627CAF2B9B}"/>
              </a:ext>
            </a:extLst>
          </p:cNvPr>
          <p:cNvGrpSpPr/>
          <p:nvPr/>
        </p:nvGrpSpPr>
        <p:grpSpPr>
          <a:xfrm>
            <a:off x="8433890" y="1411638"/>
            <a:ext cx="1252368" cy="425761"/>
            <a:chOff x="7163890" y="1017938"/>
            <a:chExt cx="1252368" cy="425761"/>
          </a:xfrm>
        </p:grpSpPr>
        <p:sp>
          <p:nvSpPr>
            <p:cNvPr id="35" name="Bue 34">
              <a:extLst>
                <a:ext uri="{FF2B5EF4-FFF2-40B4-BE49-F238E27FC236}">
                  <a16:creationId xmlns:a16="http://schemas.microsoft.com/office/drawing/2014/main" id="{822C9B69-76FD-7DED-F1BD-D7E714334DDD}"/>
                </a:ext>
              </a:extLst>
            </p:cNvPr>
            <p:cNvSpPr/>
            <p:nvPr/>
          </p:nvSpPr>
          <p:spPr>
            <a:xfrm rot="7943595">
              <a:off x="7183493" y="998335"/>
              <a:ext cx="235261" cy="274468"/>
            </a:xfrm>
            <a:prstGeom prst="arc">
              <a:avLst>
                <a:gd name="adj1" fmla="val 15873580"/>
                <a:gd name="adj2" fmla="val 0"/>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36" name="Bue 35">
              <a:extLst>
                <a:ext uri="{FF2B5EF4-FFF2-40B4-BE49-F238E27FC236}">
                  <a16:creationId xmlns:a16="http://schemas.microsoft.com/office/drawing/2014/main" id="{8119230F-CC6A-14F6-2DB3-914AF810E6E4}"/>
                </a:ext>
              </a:extLst>
            </p:cNvPr>
            <p:cNvSpPr/>
            <p:nvPr/>
          </p:nvSpPr>
          <p:spPr>
            <a:xfrm rot="7943595">
              <a:off x="7640693" y="1099935"/>
              <a:ext cx="235261" cy="274468"/>
            </a:xfrm>
            <a:prstGeom prst="arc">
              <a:avLst>
                <a:gd name="adj1" fmla="val 15873580"/>
                <a:gd name="adj2" fmla="val 0"/>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37" name="Bue 36">
              <a:extLst>
                <a:ext uri="{FF2B5EF4-FFF2-40B4-BE49-F238E27FC236}">
                  <a16:creationId xmlns:a16="http://schemas.microsoft.com/office/drawing/2014/main" id="{BA57A27D-57DF-32D4-E494-4DFA9C894107}"/>
                </a:ext>
              </a:extLst>
            </p:cNvPr>
            <p:cNvSpPr/>
            <p:nvPr/>
          </p:nvSpPr>
          <p:spPr>
            <a:xfrm rot="7943595">
              <a:off x="8161393" y="1188835"/>
              <a:ext cx="235261" cy="274468"/>
            </a:xfrm>
            <a:prstGeom prst="arc">
              <a:avLst>
                <a:gd name="adj1" fmla="val 15873580"/>
                <a:gd name="adj2" fmla="val 0"/>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grpSp>
    </p:spTree>
    <p:extLst>
      <p:ext uri="{BB962C8B-B14F-4D97-AF65-F5344CB8AC3E}">
        <p14:creationId xmlns:p14="http://schemas.microsoft.com/office/powerpoint/2010/main" val="42890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7988" y="505049"/>
            <a:ext cx="10096024" cy="711639"/>
          </a:xfrm>
        </p:spPr>
        <p:txBody>
          <a:bodyPr>
            <a:normAutofit/>
          </a:bodyPr>
          <a:lstStyle/>
          <a:p>
            <a:pPr algn="ctr"/>
            <a:r>
              <a:rPr lang="da-DK" sz="3200" b="1" dirty="0">
                <a:solidFill>
                  <a:srgbClr val="CC3300"/>
                </a:solidFill>
                <a:latin typeface="Arial Black" panose="020B0A04020102020204" pitchFamily="34" charset="0"/>
              </a:rPr>
              <a:t>Forudsætning for en god død derhjemme </a:t>
            </a:r>
          </a:p>
        </p:txBody>
      </p:sp>
      <p:sp>
        <p:nvSpPr>
          <p:cNvPr id="9" name="Titel 1">
            <a:extLst>
              <a:ext uri="{FF2B5EF4-FFF2-40B4-BE49-F238E27FC236}">
                <a16:creationId xmlns:a16="http://schemas.microsoft.com/office/drawing/2014/main" id="{0DB95096-CE35-A85A-4DFA-14F2DF6737C3}"/>
              </a:ext>
            </a:extLst>
          </p:cNvPr>
          <p:cNvSpPr txBox="1">
            <a:spLocks/>
          </p:cNvSpPr>
          <p:nvPr/>
        </p:nvSpPr>
        <p:spPr>
          <a:xfrm>
            <a:off x="1187169" y="1789114"/>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10000" b="0" dirty="0">
                <a:solidFill>
                  <a:schemeClr val="accent6">
                    <a:lumMod val="75000"/>
                  </a:schemeClr>
                </a:solidFill>
                <a:latin typeface="Arial" panose="020B0604020202020204" pitchFamily="34" charset="0"/>
                <a:cs typeface="Arial" panose="020B0604020202020204" pitchFamily="34" charset="0"/>
              </a:rPr>
              <a:t>Planlægning</a:t>
            </a:r>
          </a:p>
        </p:txBody>
      </p:sp>
      <p:sp>
        <p:nvSpPr>
          <p:cNvPr id="11" name="Titel 1">
            <a:extLst>
              <a:ext uri="{FF2B5EF4-FFF2-40B4-BE49-F238E27FC236}">
                <a16:creationId xmlns:a16="http://schemas.microsoft.com/office/drawing/2014/main" id="{AC52619B-A978-B776-B4EC-09190626EB6B}"/>
              </a:ext>
            </a:extLst>
          </p:cNvPr>
          <p:cNvSpPr txBox="1">
            <a:spLocks/>
          </p:cNvSpPr>
          <p:nvPr/>
        </p:nvSpPr>
        <p:spPr>
          <a:xfrm>
            <a:off x="1187169" y="3242676"/>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7500" b="0" dirty="0">
                <a:solidFill>
                  <a:srgbClr val="0070C0"/>
                </a:solidFill>
                <a:latin typeface="Arial" panose="020B0604020202020204" pitchFamily="34" charset="0"/>
                <a:cs typeface="Arial" panose="020B0604020202020204" pitchFamily="34" charset="0"/>
              </a:rPr>
              <a:t>Være i god tid</a:t>
            </a:r>
          </a:p>
        </p:txBody>
      </p:sp>
      <p:sp>
        <p:nvSpPr>
          <p:cNvPr id="12" name="Titel 1">
            <a:extLst>
              <a:ext uri="{FF2B5EF4-FFF2-40B4-BE49-F238E27FC236}">
                <a16:creationId xmlns:a16="http://schemas.microsoft.com/office/drawing/2014/main" id="{D20B3F25-36A4-2CE1-92AB-70020517321D}"/>
              </a:ext>
            </a:extLst>
          </p:cNvPr>
          <p:cNvSpPr txBox="1">
            <a:spLocks/>
          </p:cNvSpPr>
          <p:nvPr/>
        </p:nvSpPr>
        <p:spPr>
          <a:xfrm>
            <a:off x="1187169" y="4501341"/>
            <a:ext cx="9817662"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sz="5000" b="0" dirty="0">
                <a:solidFill>
                  <a:srgbClr val="C00000"/>
                </a:solidFill>
                <a:latin typeface="Arial" panose="020B0604020202020204" pitchFamily="34" charset="0"/>
                <a:cs typeface="Arial" panose="020B0604020202020204" pitchFamily="34" charset="0"/>
              </a:rPr>
              <a:t>..med det hele</a:t>
            </a:r>
          </a:p>
        </p:txBody>
      </p:sp>
    </p:spTree>
    <p:extLst>
      <p:ext uri="{BB962C8B-B14F-4D97-AF65-F5344CB8AC3E}">
        <p14:creationId xmlns:p14="http://schemas.microsoft.com/office/powerpoint/2010/main" val="16560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7988" y="505049"/>
            <a:ext cx="10096024" cy="711639"/>
          </a:xfrm>
        </p:spPr>
        <p:txBody>
          <a:bodyPr>
            <a:normAutofit/>
          </a:bodyPr>
          <a:lstStyle/>
          <a:p>
            <a:pPr algn="ctr"/>
            <a:r>
              <a:rPr lang="da-DK" sz="3200" b="1" dirty="0">
                <a:solidFill>
                  <a:srgbClr val="CC3300"/>
                </a:solidFill>
                <a:latin typeface="Arial Black" panose="020B0A04020102020204" pitchFamily="34" charset="0"/>
              </a:rPr>
              <a:t>Forudsætning for en god død derhjemme </a:t>
            </a:r>
          </a:p>
        </p:txBody>
      </p:sp>
      <p:sp>
        <p:nvSpPr>
          <p:cNvPr id="11" name="Titel 1">
            <a:extLst>
              <a:ext uri="{FF2B5EF4-FFF2-40B4-BE49-F238E27FC236}">
                <a16:creationId xmlns:a16="http://schemas.microsoft.com/office/drawing/2014/main" id="{AC52619B-A978-B776-B4EC-09190626EB6B}"/>
              </a:ext>
            </a:extLst>
          </p:cNvPr>
          <p:cNvSpPr txBox="1">
            <a:spLocks/>
          </p:cNvSpPr>
          <p:nvPr/>
        </p:nvSpPr>
        <p:spPr>
          <a:xfrm>
            <a:off x="1574800" y="2364936"/>
            <a:ext cx="5130800"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pPr algn="ctr"/>
            <a:r>
              <a:rPr lang="da-DK" b="0">
                <a:solidFill>
                  <a:srgbClr val="800000"/>
                </a:solidFill>
                <a:latin typeface="Arial" panose="020B0604020202020204" pitchFamily="34" charset="0"/>
                <a:cs typeface="Arial" panose="020B0604020202020204" pitchFamily="34" charset="0"/>
              </a:rPr>
              <a:t>..og et hamrende godt samarbejde </a:t>
            </a:r>
          </a:p>
          <a:p>
            <a:pPr algn="ctr"/>
            <a:r>
              <a:rPr lang="da-DK" b="0">
                <a:solidFill>
                  <a:srgbClr val="800000"/>
                </a:solidFill>
                <a:latin typeface="Arial" panose="020B0604020202020204" pitchFamily="34" charset="0"/>
                <a:cs typeface="Arial" panose="020B0604020202020204" pitchFamily="34" charset="0"/>
              </a:rPr>
              <a:t>internt og eksternt</a:t>
            </a:r>
            <a:endParaRPr lang="da-DK" b="0" dirty="0">
              <a:solidFill>
                <a:srgbClr val="800000"/>
              </a:solidFill>
              <a:latin typeface="Arial" panose="020B0604020202020204" pitchFamily="34" charset="0"/>
              <a:cs typeface="Arial" panose="020B0604020202020204" pitchFamily="34" charset="0"/>
            </a:endParaRPr>
          </a:p>
        </p:txBody>
      </p:sp>
      <p:pic>
        <p:nvPicPr>
          <p:cNvPr id="1026" name="Picture 2" descr="penguin GIFs | Tenor">
            <a:extLst>
              <a:ext uri="{FF2B5EF4-FFF2-40B4-BE49-F238E27FC236}">
                <a16:creationId xmlns:a16="http://schemas.microsoft.com/office/drawing/2014/main" id="{85BBC5DA-3C81-1226-5A52-1CAE9CE2B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1498600"/>
            <a:ext cx="3689112" cy="368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45E2A509-1A17-4CC4-BCF9-E83DB12C6632}"/>
              </a:ext>
            </a:extLst>
          </p:cNvPr>
          <p:cNvSpPr>
            <a:spLocks noGrp="1"/>
          </p:cNvSpPr>
          <p:nvPr>
            <p:ph type="title"/>
          </p:nvPr>
        </p:nvSpPr>
        <p:spPr>
          <a:xfrm>
            <a:off x="1633853" y="487749"/>
            <a:ext cx="9999347" cy="711639"/>
          </a:xfrm>
        </p:spPr>
        <p:txBody>
          <a:bodyPr>
            <a:noAutofit/>
          </a:bodyPr>
          <a:lstStyle/>
          <a:p>
            <a:r>
              <a:rPr lang="da-DK" sz="3200" b="1">
                <a:solidFill>
                  <a:srgbClr val="CC3300"/>
                </a:solidFill>
                <a:latin typeface="Arial Black" panose="020B0A04020102020204" pitchFamily="34" charset="0"/>
              </a:rPr>
              <a:t>Dør vores borgere godt??</a:t>
            </a:r>
            <a:endParaRPr lang="da-DK" sz="3200" b="1" dirty="0">
              <a:solidFill>
                <a:srgbClr val="CC3300"/>
              </a:solidFill>
              <a:latin typeface="Arial Black" panose="020B0A04020102020204" pitchFamily="34" charset="0"/>
            </a:endParaRPr>
          </a:p>
        </p:txBody>
      </p:sp>
      <p:pic>
        <p:nvPicPr>
          <p:cNvPr id="12" name="Billede 11" descr="Et billede, der indeholder tegning&#10;&#10;Automatisk genereret beskrivelse">
            <a:extLst>
              <a:ext uri="{FF2B5EF4-FFF2-40B4-BE49-F238E27FC236}">
                <a16:creationId xmlns:a16="http://schemas.microsoft.com/office/drawing/2014/main" id="{2BE21EFD-E92B-4591-83B1-106F7ED3B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149" y="1275567"/>
            <a:ext cx="8116751" cy="4383045"/>
          </a:xfrm>
          <a:prstGeom prst="rect">
            <a:avLst/>
          </a:prstGeom>
          <a:effectLst/>
        </p:spPr>
      </p:pic>
    </p:spTree>
    <p:extLst>
      <p:ext uri="{BB962C8B-B14F-4D97-AF65-F5344CB8AC3E}">
        <p14:creationId xmlns:p14="http://schemas.microsoft.com/office/powerpoint/2010/main" val="15648702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N_Sundhed_AalborgSygehus_hvid">
  <a:themeElements>
    <a:clrScheme name="RN_Sundhed_AalborgSygehus_hvid 1">
      <a:dk1>
        <a:srgbClr val="006983"/>
      </a:dk1>
      <a:lt1>
        <a:srgbClr val="FDFDFD"/>
      </a:lt1>
      <a:dk2>
        <a:srgbClr val="006983"/>
      </a:dk2>
      <a:lt2>
        <a:srgbClr val="DCDCDC"/>
      </a:lt2>
      <a:accent1>
        <a:srgbClr val="006983"/>
      </a:accent1>
      <a:accent2>
        <a:srgbClr val="9F0037"/>
      </a:accent2>
      <a:accent3>
        <a:srgbClr val="FEFEFE"/>
      </a:accent3>
      <a:accent4>
        <a:srgbClr val="00596F"/>
      </a:accent4>
      <a:accent5>
        <a:srgbClr val="AAB9C1"/>
      </a:accent5>
      <a:accent6>
        <a:srgbClr val="900031"/>
      </a:accent6>
      <a:hlink>
        <a:srgbClr val="EC8200"/>
      </a:hlink>
      <a:folHlink>
        <a:srgbClr val="5D9D23"/>
      </a:folHlink>
    </a:clrScheme>
    <a:fontScheme name="RN_Sundhed_AalborgSygehus_hvid">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N_Sundhed_AalborgSygehus_hvid 1">
        <a:dk1>
          <a:srgbClr val="006983"/>
        </a:dk1>
        <a:lt1>
          <a:srgbClr val="FDFDFD"/>
        </a:lt1>
        <a:dk2>
          <a:srgbClr val="006983"/>
        </a:dk2>
        <a:lt2>
          <a:srgbClr val="DCDCDC"/>
        </a:lt2>
        <a:accent1>
          <a:srgbClr val="006983"/>
        </a:accent1>
        <a:accent2>
          <a:srgbClr val="9F0037"/>
        </a:accent2>
        <a:accent3>
          <a:srgbClr val="FEFEFE"/>
        </a:accent3>
        <a:accent4>
          <a:srgbClr val="00596F"/>
        </a:accent4>
        <a:accent5>
          <a:srgbClr val="AAB9C1"/>
        </a:accent5>
        <a:accent6>
          <a:srgbClr val="900031"/>
        </a:accent6>
        <a:hlink>
          <a:srgbClr val="EC8200"/>
        </a:hlink>
        <a:folHlink>
          <a:srgbClr val="5D9D2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19b205a-e8a4-472a-8842-47417cc097e3" xsi:nil="true"/>
    <lcf76f155ced4ddcb4097134ff3c332f xmlns="f4242636-9457-4851-afeb-c051671b5b8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6202E653270D148B44BFE719E05D09D" ma:contentTypeVersion="15" ma:contentTypeDescription="Opret et nyt dokument." ma:contentTypeScope="" ma:versionID="de48665279c8ee47f10f8e2b0ae7f197">
  <xsd:schema xmlns:xsd="http://www.w3.org/2001/XMLSchema" xmlns:xs="http://www.w3.org/2001/XMLSchema" xmlns:p="http://schemas.microsoft.com/office/2006/metadata/properties" xmlns:ns2="f4242636-9457-4851-afeb-c051671b5b80" xmlns:ns3="a19b205a-e8a4-472a-8842-47417cc097e3" targetNamespace="http://schemas.microsoft.com/office/2006/metadata/properties" ma:root="true" ma:fieldsID="fecf7875020263f223e52e3d24820efb" ns2:_="" ns3:_="">
    <xsd:import namespace="f4242636-9457-4851-afeb-c051671b5b80"/>
    <xsd:import namespace="a19b205a-e8a4-472a-8842-47417cc097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42636-9457-4851-afeb-c051671b5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50ceaa23-9ef4-4dd2-b232-72db6cbbe2d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9b205a-e8a4-472a-8842-47417cc097e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62fd9992-4c35-4f9a-9ac7-e28febfe573f}" ma:internalName="TaxCatchAll" ma:showField="CatchAllData" ma:web="a19b205a-e8a4-472a-8842-47417cc097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C3D609-CBFD-4CE0-A211-1DA23091CFC4}">
  <ds:schemaRefs>
    <ds:schemaRef ds:uri="http://schemas.microsoft.com/sharepoint/v3/contenttype/forms"/>
  </ds:schemaRefs>
</ds:datastoreItem>
</file>

<file path=customXml/itemProps2.xml><?xml version="1.0" encoding="utf-8"?>
<ds:datastoreItem xmlns:ds="http://schemas.openxmlformats.org/officeDocument/2006/customXml" ds:itemID="{62EAFF96-5B61-4D09-B25D-99398A2DCAF5}">
  <ds:schemaRefs>
    <ds:schemaRef ds:uri="http://schemas.microsoft.com/office/2006/metadata/properties"/>
    <ds:schemaRef ds:uri="http://schemas.microsoft.com/office/infopath/2007/PartnerControls"/>
    <ds:schemaRef ds:uri="a19b205a-e8a4-472a-8842-47417cc097e3"/>
    <ds:schemaRef ds:uri="f4242636-9457-4851-afeb-c051671b5b80"/>
  </ds:schemaRefs>
</ds:datastoreItem>
</file>

<file path=customXml/itemProps3.xml><?xml version="1.0" encoding="utf-8"?>
<ds:datastoreItem xmlns:ds="http://schemas.openxmlformats.org/officeDocument/2006/customXml" ds:itemID="{9F856EF3-2AFA-4805-ABD9-A280E8FE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42636-9457-4851-afeb-c051671b5b80"/>
    <ds:schemaRef ds:uri="a19b205a-e8a4-472a-8842-47417cc09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2279</TotalTime>
  <Words>7426</Words>
  <Application>Microsoft Office PowerPoint</Application>
  <PresentationFormat>Widescreen</PresentationFormat>
  <Paragraphs>735</Paragraphs>
  <Slides>52</Slides>
  <Notes>52</Notes>
  <HiddenSlides>0</HiddenSlides>
  <MMClips>0</MMClips>
  <ScaleCrop>false</ScaleCrop>
  <HeadingPairs>
    <vt:vector size="6" baseType="variant">
      <vt:variant>
        <vt:lpstr>Benyttede skrifttyper</vt:lpstr>
      </vt:variant>
      <vt:variant>
        <vt:i4>11</vt:i4>
      </vt:variant>
      <vt:variant>
        <vt:lpstr>Tema</vt:lpstr>
      </vt:variant>
      <vt:variant>
        <vt:i4>2</vt:i4>
      </vt:variant>
      <vt:variant>
        <vt:lpstr>Slidetitler</vt:lpstr>
      </vt:variant>
      <vt:variant>
        <vt:i4>52</vt:i4>
      </vt:variant>
    </vt:vector>
  </HeadingPairs>
  <TitlesOfParts>
    <vt:vector size="65" baseType="lpstr">
      <vt:lpstr>Aptos</vt:lpstr>
      <vt:lpstr>Aptos Display</vt:lpstr>
      <vt:lpstr>Arial</vt:lpstr>
      <vt:lpstr>Arial</vt:lpstr>
      <vt:lpstr>Arial Black</vt:lpstr>
      <vt:lpstr>Arial Narrow</vt:lpstr>
      <vt:lpstr>Cachet Std Bold</vt:lpstr>
      <vt:lpstr>Cachet Std Book</vt:lpstr>
      <vt:lpstr>Calibri</vt:lpstr>
      <vt:lpstr>Courier New</vt:lpstr>
      <vt:lpstr>Wingdings</vt:lpstr>
      <vt:lpstr>Office-tema</vt:lpstr>
      <vt:lpstr>RN_Sundhed_AalborgSygehus_hvid</vt:lpstr>
      <vt:lpstr>PowerPoint-præsentation</vt:lpstr>
      <vt:lpstr>PowerPoint-præsentation</vt:lpstr>
      <vt:lpstr>PowerPoint-præsentation</vt:lpstr>
      <vt:lpstr>I Nordjylland dør man lige så meget på sygehus som i hele DK – men mere end i Midtjylland (tal 2022)</vt:lpstr>
      <vt:lpstr>PowerPoint-præsentation</vt:lpstr>
      <vt:lpstr>PowerPoint-præsentation</vt:lpstr>
      <vt:lpstr>Forudsætning for en god død derhjemme </vt:lpstr>
      <vt:lpstr>Forudsætning for en god død derhjemme </vt:lpstr>
      <vt:lpstr>Dør vores borgere godt??</vt:lpstr>
      <vt:lpstr>PowerPoint-præsentation</vt:lpstr>
      <vt:lpstr>PowerPoint-præsentation</vt:lpstr>
      <vt:lpstr>PowerPoint-præsentation</vt:lpstr>
      <vt:lpstr>Kan alle sige nej tak til en behandling? – fx genoplivning?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Jammerbugt Kommunes ny instruks, PIXI og Flowskema</vt:lpstr>
      <vt:lpstr>Dokumentation i NEXUS –  og fremfinding af oplysninger om fravalg i</vt:lpstr>
      <vt:lpstr>PowerPoint-præsentation</vt:lpstr>
      <vt:lpstr>PowerPoint-præsentation</vt:lpstr>
      <vt:lpstr>Den vigtige samtale</vt:lpstr>
      <vt:lpstr>Folder til borgerne</vt:lpstr>
      <vt:lpstr>PowerPoint-præsentation</vt:lpstr>
      <vt:lpstr>PowerPoint-præsentation</vt:lpstr>
      <vt:lpstr>PowerPoint-præsentation</vt:lpstr>
      <vt:lpstr>Hvad skal de professionelle samtaler handle om?</vt:lpstr>
      <vt:lpstr>Hvad er min rolle i samtalen….</vt:lpstr>
      <vt:lpstr>PowerPoint-præsentation</vt:lpstr>
      <vt:lpstr>Tips til den vigtige samtale</vt:lpstr>
      <vt:lpstr>Jammerbugt Kommunes samtaleguide</vt:lpstr>
      <vt:lpstr>PowerPoint-præsentation</vt:lpstr>
      <vt:lpstr>PowerPoint-præsentation</vt:lpstr>
      <vt:lpstr>PowerPoint-præsentation</vt:lpstr>
      <vt:lpstr>Den palliative indsats</vt:lpstr>
      <vt:lpstr>Hvordan bliver man henvist til Team for Lindrende Behandling?</vt:lpstr>
      <vt:lpstr>PowerPoint-præsentation</vt:lpstr>
      <vt:lpstr>Forudsætning for en god død derhjemme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Ove Gaardboe</dc:creator>
  <cp:lastModifiedBy>Ove Gaardboe</cp:lastModifiedBy>
  <cp:revision>16</cp:revision>
  <dcterms:created xsi:type="dcterms:W3CDTF">2024-04-04T11:08:20Z</dcterms:created>
  <dcterms:modified xsi:type="dcterms:W3CDTF">2024-05-27T09:41:50Z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0x010100D6202E653270D148B44BFE719E05D09D</vt:lpwstr>
  </property>
  <property fmtid="{D5CDD505-2E9C-101B-9397-08002B2CF9AE}" pid="3" name="MediaServiceImageTags">
    <vt:lpwstr/>
  </property>
</Properties>
</file>